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1" r:id="rId5"/>
    <p:sldId id="259" r:id="rId6"/>
    <p:sldId id="262" r:id="rId7"/>
    <p:sldId id="260" r:id="rId8"/>
    <p:sldId id="263" r:id="rId9"/>
    <p:sldId id="266" r:id="rId10"/>
    <p:sldId id="267" r:id="rId11"/>
    <p:sldId id="268" r:id="rId12"/>
    <p:sldId id="264" r:id="rId13"/>
    <p:sldId id="265"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72" d="100"/>
          <a:sy n="72" d="100"/>
        </p:scale>
        <p:origin x="66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8E2AD0-14DA-4783-900D-8987E7D1EEC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2124E13-F767-43F8-9DFF-312229403CC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5FE919-E456-4868-A34B-EDDD150C0E3A}"/>
              </a:ext>
            </a:extLst>
          </p:cNvPr>
          <p:cNvSpPr>
            <a:spLocks noGrp="1"/>
          </p:cNvSpPr>
          <p:nvPr>
            <p:ph type="dt" sz="half" idx="10"/>
          </p:nvPr>
        </p:nvSpPr>
        <p:spPr/>
        <p:txBody>
          <a:bodyPr/>
          <a:lstStyle/>
          <a:p>
            <a:fld id="{25F84C97-FBDA-4582-A797-3E9D8F9B2A0C}" type="datetimeFigureOut">
              <a:rPr lang="en-US" smtClean="0"/>
              <a:t>4/2/2020</a:t>
            </a:fld>
            <a:endParaRPr lang="en-US"/>
          </a:p>
        </p:txBody>
      </p:sp>
      <p:sp>
        <p:nvSpPr>
          <p:cNvPr id="5" name="Footer Placeholder 4">
            <a:extLst>
              <a:ext uri="{FF2B5EF4-FFF2-40B4-BE49-F238E27FC236}">
                <a16:creationId xmlns:a16="http://schemas.microsoft.com/office/drawing/2014/main" id="{8AAAB4AB-DC9F-484D-89D2-C25DA184C0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CBF9732-0495-4D98-9FD7-F55561BA2EFE}"/>
              </a:ext>
            </a:extLst>
          </p:cNvPr>
          <p:cNvSpPr>
            <a:spLocks noGrp="1"/>
          </p:cNvSpPr>
          <p:nvPr>
            <p:ph type="sldNum" sz="quarter" idx="12"/>
          </p:nvPr>
        </p:nvSpPr>
        <p:spPr/>
        <p:txBody>
          <a:bodyPr/>
          <a:lstStyle/>
          <a:p>
            <a:fld id="{6818D8B2-983D-48A5-B2D8-8E3BC76B6CE6}" type="slidenum">
              <a:rPr lang="en-US" smtClean="0"/>
              <a:t>‹#›</a:t>
            </a:fld>
            <a:endParaRPr lang="en-US"/>
          </a:p>
        </p:txBody>
      </p:sp>
    </p:spTree>
    <p:extLst>
      <p:ext uri="{BB962C8B-B14F-4D97-AF65-F5344CB8AC3E}">
        <p14:creationId xmlns:p14="http://schemas.microsoft.com/office/powerpoint/2010/main" val="33498768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05052-ED81-4304-993C-8F0FAF82AF7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685DA2E-2F28-4FC9-AB94-A32265AD7FC5}"/>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240DBB-DB97-496B-BC4E-44F6454EED72}"/>
              </a:ext>
            </a:extLst>
          </p:cNvPr>
          <p:cNvSpPr>
            <a:spLocks noGrp="1"/>
          </p:cNvSpPr>
          <p:nvPr>
            <p:ph type="dt" sz="half" idx="10"/>
          </p:nvPr>
        </p:nvSpPr>
        <p:spPr/>
        <p:txBody>
          <a:bodyPr/>
          <a:lstStyle/>
          <a:p>
            <a:fld id="{25F84C97-FBDA-4582-A797-3E9D8F9B2A0C}" type="datetimeFigureOut">
              <a:rPr lang="en-US" smtClean="0"/>
              <a:t>4/2/2020</a:t>
            </a:fld>
            <a:endParaRPr lang="en-US"/>
          </a:p>
        </p:txBody>
      </p:sp>
      <p:sp>
        <p:nvSpPr>
          <p:cNvPr id="5" name="Footer Placeholder 4">
            <a:extLst>
              <a:ext uri="{FF2B5EF4-FFF2-40B4-BE49-F238E27FC236}">
                <a16:creationId xmlns:a16="http://schemas.microsoft.com/office/drawing/2014/main" id="{B9AD4499-92DD-4556-9AC7-D7146E49FE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D2F383-C93C-4088-B6D2-3FDD25B5A814}"/>
              </a:ext>
            </a:extLst>
          </p:cNvPr>
          <p:cNvSpPr>
            <a:spLocks noGrp="1"/>
          </p:cNvSpPr>
          <p:nvPr>
            <p:ph type="sldNum" sz="quarter" idx="12"/>
          </p:nvPr>
        </p:nvSpPr>
        <p:spPr/>
        <p:txBody>
          <a:bodyPr/>
          <a:lstStyle/>
          <a:p>
            <a:fld id="{6818D8B2-983D-48A5-B2D8-8E3BC76B6CE6}" type="slidenum">
              <a:rPr lang="en-US" smtClean="0"/>
              <a:t>‹#›</a:t>
            </a:fld>
            <a:endParaRPr lang="en-US"/>
          </a:p>
        </p:txBody>
      </p:sp>
    </p:spTree>
    <p:extLst>
      <p:ext uri="{BB962C8B-B14F-4D97-AF65-F5344CB8AC3E}">
        <p14:creationId xmlns:p14="http://schemas.microsoft.com/office/powerpoint/2010/main" val="40486305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6E46D5D-659E-4099-A49E-2532426962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EA20452-3BE7-4654-B778-FB32F3D714D5}"/>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2F1E55-EC08-4058-8783-61B4A8D1AC2D}"/>
              </a:ext>
            </a:extLst>
          </p:cNvPr>
          <p:cNvSpPr>
            <a:spLocks noGrp="1"/>
          </p:cNvSpPr>
          <p:nvPr>
            <p:ph type="dt" sz="half" idx="10"/>
          </p:nvPr>
        </p:nvSpPr>
        <p:spPr/>
        <p:txBody>
          <a:bodyPr/>
          <a:lstStyle/>
          <a:p>
            <a:fld id="{25F84C97-FBDA-4582-A797-3E9D8F9B2A0C}" type="datetimeFigureOut">
              <a:rPr lang="en-US" smtClean="0"/>
              <a:t>4/2/2020</a:t>
            </a:fld>
            <a:endParaRPr lang="en-US"/>
          </a:p>
        </p:txBody>
      </p:sp>
      <p:sp>
        <p:nvSpPr>
          <p:cNvPr id="5" name="Footer Placeholder 4">
            <a:extLst>
              <a:ext uri="{FF2B5EF4-FFF2-40B4-BE49-F238E27FC236}">
                <a16:creationId xmlns:a16="http://schemas.microsoft.com/office/drawing/2014/main" id="{36D2D507-9BA9-4163-8993-7732C2163B4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2D5E3C-C484-46EA-8564-85A607266F67}"/>
              </a:ext>
            </a:extLst>
          </p:cNvPr>
          <p:cNvSpPr>
            <a:spLocks noGrp="1"/>
          </p:cNvSpPr>
          <p:nvPr>
            <p:ph type="sldNum" sz="quarter" idx="12"/>
          </p:nvPr>
        </p:nvSpPr>
        <p:spPr/>
        <p:txBody>
          <a:bodyPr/>
          <a:lstStyle/>
          <a:p>
            <a:fld id="{6818D8B2-983D-48A5-B2D8-8E3BC76B6CE6}" type="slidenum">
              <a:rPr lang="en-US" smtClean="0"/>
              <a:t>‹#›</a:t>
            </a:fld>
            <a:endParaRPr lang="en-US"/>
          </a:p>
        </p:txBody>
      </p:sp>
    </p:spTree>
    <p:extLst>
      <p:ext uri="{BB962C8B-B14F-4D97-AF65-F5344CB8AC3E}">
        <p14:creationId xmlns:p14="http://schemas.microsoft.com/office/powerpoint/2010/main" val="28601780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9EA6D-75B3-438E-8C48-FA4D168861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5462904-6B16-4FE7-A740-C4786ACF7F70}"/>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EEF4AC-6840-4B09-9404-E8711827E043}"/>
              </a:ext>
            </a:extLst>
          </p:cNvPr>
          <p:cNvSpPr>
            <a:spLocks noGrp="1"/>
          </p:cNvSpPr>
          <p:nvPr>
            <p:ph type="dt" sz="half" idx="10"/>
          </p:nvPr>
        </p:nvSpPr>
        <p:spPr/>
        <p:txBody>
          <a:bodyPr/>
          <a:lstStyle/>
          <a:p>
            <a:fld id="{25F84C97-FBDA-4582-A797-3E9D8F9B2A0C}" type="datetimeFigureOut">
              <a:rPr lang="en-US" smtClean="0"/>
              <a:t>4/2/2020</a:t>
            </a:fld>
            <a:endParaRPr lang="en-US"/>
          </a:p>
        </p:txBody>
      </p:sp>
      <p:sp>
        <p:nvSpPr>
          <p:cNvPr id="5" name="Footer Placeholder 4">
            <a:extLst>
              <a:ext uri="{FF2B5EF4-FFF2-40B4-BE49-F238E27FC236}">
                <a16:creationId xmlns:a16="http://schemas.microsoft.com/office/drawing/2014/main" id="{3FAAE20C-723B-4C20-9054-EF5BF1C614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B5FC8B0-41A6-4C4F-B8DE-4C3776D008DA}"/>
              </a:ext>
            </a:extLst>
          </p:cNvPr>
          <p:cNvSpPr>
            <a:spLocks noGrp="1"/>
          </p:cNvSpPr>
          <p:nvPr>
            <p:ph type="sldNum" sz="quarter" idx="12"/>
          </p:nvPr>
        </p:nvSpPr>
        <p:spPr/>
        <p:txBody>
          <a:bodyPr/>
          <a:lstStyle/>
          <a:p>
            <a:fld id="{6818D8B2-983D-48A5-B2D8-8E3BC76B6CE6}" type="slidenum">
              <a:rPr lang="en-US" smtClean="0"/>
              <a:t>‹#›</a:t>
            </a:fld>
            <a:endParaRPr lang="en-US"/>
          </a:p>
        </p:txBody>
      </p:sp>
    </p:spTree>
    <p:extLst>
      <p:ext uri="{BB962C8B-B14F-4D97-AF65-F5344CB8AC3E}">
        <p14:creationId xmlns:p14="http://schemas.microsoft.com/office/powerpoint/2010/main" val="40232443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84324-9B28-4E7F-8E52-8EEC543372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D538786-BDD4-4311-B182-A1CD628044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FCBFEEA8-31B6-4512-AC10-EFB73B7AA500}"/>
              </a:ext>
            </a:extLst>
          </p:cNvPr>
          <p:cNvSpPr>
            <a:spLocks noGrp="1"/>
          </p:cNvSpPr>
          <p:nvPr>
            <p:ph type="dt" sz="half" idx="10"/>
          </p:nvPr>
        </p:nvSpPr>
        <p:spPr/>
        <p:txBody>
          <a:bodyPr/>
          <a:lstStyle/>
          <a:p>
            <a:fld id="{25F84C97-FBDA-4582-A797-3E9D8F9B2A0C}" type="datetimeFigureOut">
              <a:rPr lang="en-US" smtClean="0"/>
              <a:t>4/2/2020</a:t>
            </a:fld>
            <a:endParaRPr lang="en-US"/>
          </a:p>
        </p:txBody>
      </p:sp>
      <p:sp>
        <p:nvSpPr>
          <p:cNvPr id="5" name="Footer Placeholder 4">
            <a:extLst>
              <a:ext uri="{FF2B5EF4-FFF2-40B4-BE49-F238E27FC236}">
                <a16:creationId xmlns:a16="http://schemas.microsoft.com/office/drawing/2014/main" id="{12F22DED-2AC8-45DD-8C90-217CB0140D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3B697D9-CF23-415C-B186-EEFCE08E6167}"/>
              </a:ext>
            </a:extLst>
          </p:cNvPr>
          <p:cNvSpPr>
            <a:spLocks noGrp="1"/>
          </p:cNvSpPr>
          <p:nvPr>
            <p:ph type="sldNum" sz="quarter" idx="12"/>
          </p:nvPr>
        </p:nvSpPr>
        <p:spPr/>
        <p:txBody>
          <a:bodyPr/>
          <a:lstStyle/>
          <a:p>
            <a:fld id="{6818D8B2-983D-48A5-B2D8-8E3BC76B6CE6}" type="slidenum">
              <a:rPr lang="en-US" smtClean="0"/>
              <a:t>‹#›</a:t>
            </a:fld>
            <a:endParaRPr lang="en-US"/>
          </a:p>
        </p:txBody>
      </p:sp>
    </p:spTree>
    <p:extLst>
      <p:ext uri="{BB962C8B-B14F-4D97-AF65-F5344CB8AC3E}">
        <p14:creationId xmlns:p14="http://schemas.microsoft.com/office/powerpoint/2010/main" val="705552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E3D291-518C-4063-A89E-5B73A11BF95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D17E88-12FE-49C2-8900-63F9693A58E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90F9E09-5583-4414-A51F-E7FEE5D0D5D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7FAE57D-D6A3-445F-B8D5-CA8AC317A3F1}"/>
              </a:ext>
            </a:extLst>
          </p:cNvPr>
          <p:cNvSpPr>
            <a:spLocks noGrp="1"/>
          </p:cNvSpPr>
          <p:nvPr>
            <p:ph type="dt" sz="half" idx="10"/>
          </p:nvPr>
        </p:nvSpPr>
        <p:spPr/>
        <p:txBody>
          <a:bodyPr/>
          <a:lstStyle/>
          <a:p>
            <a:fld id="{25F84C97-FBDA-4582-A797-3E9D8F9B2A0C}" type="datetimeFigureOut">
              <a:rPr lang="en-US" smtClean="0"/>
              <a:t>4/2/2020</a:t>
            </a:fld>
            <a:endParaRPr lang="en-US"/>
          </a:p>
        </p:txBody>
      </p:sp>
      <p:sp>
        <p:nvSpPr>
          <p:cNvPr id="6" name="Footer Placeholder 5">
            <a:extLst>
              <a:ext uri="{FF2B5EF4-FFF2-40B4-BE49-F238E27FC236}">
                <a16:creationId xmlns:a16="http://schemas.microsoft.com/office/drawing/2014/main" id="{28D120B6-9A50-4908-BE0D-F7A84B10AD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38C8EE-93D8-4A0F-AF5B-CFEDFB0D5F03}"/>
              </a:ext>
            </a:extLst>
          </p:cNvPr>
          <p:cNvSpPr>
            <a:spLocks noGrp="1"/>
          </p:cNvSpPr>
          <p:nvPr>
            <p:ph type="sldNum" sz="quarter" idx="12"/>
          </p:nvPr>
        </p:nvSpPr>
        <p:spPr/>
        <p:txBody>
          <a:bodyPr/>
          <a:lstStyle/>
          <a:p>
            <a:fld id="{6818D8B2-983D-48A5-B2D8-8E3BC76B6CE6}" type="slidenum">
              <a:rPr lang="en-US" smtClean="0"/>
              <a:t>‹#›</a:t>
            </a:fld>
            <a:endParaRPr lang="en-US"/>
          </a:p>
        </p:txBody>
      </p:sp>
    </p:spTree>
    <p:extLst>
      <p:ext uri="{BB962C8B-B14F-4D97-AF65-F5344CB8AC3E}">
        <p14:creationId xmlns:p14="http://schemas.microsoft.com/office/powerpoint/2010/main" val="32163068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922B4-6A08-4AC8-8829-4DFA3D81D3F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3B3C7CB-F19A-47B2-A9D5-53B032377C1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F8546262-3BE8-4C5B-87EF-4713A1F851A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67192C9-569A-4B14-B939-17E5E299D64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1191B7C-7182-44B4-B776-7A91D9FAE24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C0E331E-CFC8-46BD-8847-17CD5E3F461C}"/>
              </a:ext>
            </a:extLst>
          </p:cNvPr>
          <p:cNvSpPr>
            <a:spLocks noGrp="1"/>
          </p:cNvSpPr>
          <p:nvPr>
            <p:ph type="dt" sz="half" idx="10"/>
          </p:nvPr>
        </p:nvSpPr>
        <p:spPr/>
        <p:txBody>
          <a:bodyPr/>
          <a:lstStyle/>
          <a:p>
            <a:fld id="{25F84C97-FBDA-4582-A797-3E9D8F9B2A0C}" type="datetimeFigureOut">
              <a:rPr lang="en-US" smtClean="0"/>
              <a:t>4/2/2020</a:t>
            </a:fld>
            <a:endParaRPr lang="en-US"/>
          </a:p>
        </p:txBody>
      </p:sp>
      <p:sp>
        <p:nvSpPr>
          <p:cNvPr id="8" name="Footer Placeholder 7">
            <a:extLst>
              <a:ext uri="{FF2B5EF4-FFF2-40B4-BE49-F238E27FC236}">
                <a16:creationId xmlns:a16="http://schemas.microsoft.com/office/drawing/2014/main" id="{D9FD5756-96A5-480F-86B0-719EA5ADF0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48DB239-5414-41EF-9A98-34020C941760}"/>
              </a:ext>
            </a:extLst>
          </p:cNvPr>
          <p:cNvSpPr>
            <a:spLocks noGrp="1"/>
          </p:cNvSpPr>
          <p:nvPr>
            <p:ph type="sldNum" sz="quarter" idx="12"/>
          </p:nvPr>
        </p:nvSpPr>
        <p:spPr/>
        <p:txBody>
          <a:bodyPr/>
          <a:lstStyle/>
          <a:p>
            <a:fld id="{6818D8B2-983D-48A5-B2D8-8E3BC76B6CE6}" type="slidenum">
              <a:rPr lang="en-US" smtClean="0"/>
              <a:t>‹#›</a:t>
            </a:fld>
            <a:endParaRPr lang="en-US"/>
          </a:p>
        </p:txBody>
      </p:sp>
    </p:spTree>
    <p:extLst>
      <p:ext uri="{BB962C8B-B14F-4D97-AF65-F5344CB8AC3E}">
        <p14:creationId xmlns:p14="http://schemas.microsoft.com/office/powerpoint/2010/main" val="40940614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F4066E-6291-4A4D-96CA-3B4662D56D7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282F831-0DB2-411E-8AD2-A03696370A51}"/>
              </a:ext>
            </a:extLst>
          </p:cNvPr>
          <p:cNvSpPr>
            <a:spLocks noGrp="1"/>
          </p:cNvSpPr>
          <p:nvPr>
            <p:ph type="dt" sz="half" idx="10"/>
          </p:nvPr>
        </p:nvSpPr>
        <p:spPr/>
        <p:txBody>
          <a:bodyPr/>
          <a:lstStyle/>
          <a:p>
            <a:fld id="{25F84C97-FBDA-4582-A797-3E9D8F9B2A0C}" type="datetimeFigureOut">
              <a:rPr lang="en-US" smtClean="0"/>
              <a:t>4/2/2020</a:t>
            </a:fld>
            <a:endParaRPr lang="en-US"/>
          </a:p>
        </p:txBody>
      </p:sp>
      <p:sp>
        <p:nvSpPr>
          <p:cNvPr id="4" name="Footer Placeholder 3">
            <a:extLst>
              <a:ext uri="{FF2B5EF4-FFF2-40B4-BE49-F238E27FC236}">
                <a16:creationId xmlns:a16="http://schemas.microsoft.com/office/drawing/2014/main" id="{4F2AF23A-4480-4D8C-A647-99592C9BA79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1A93E8B7-EBB2-4C81-8BAF-CB98E9C25FD0}"/>
              </a:ext>
            </a:extLst>
          </p:cNvPr>
          <p:cNvSpPr>
            <a:spLocks noGrp="1"/>
          </p:cNvSpPr>
          <p:nvPr>
            <p:ph type="sldNum" sz="quarter" idx="12"/>
          </p:nvPr>
        </p:nvSpPr>
        <p:spPr/>
        <p:txBody>
          <a:bodyPr/>
          <a:lstStyle/>
          <a:p>
            <a:fld id="{6818D8B2-983D-48A5-B2D8-8E3BC76B6CE6}" type="slidenum">
              <a:rPr lang="en-US" smtClean="0"/>
              <a:t>‹#›</a:t>
            </a:fld>
            <a:endParaRPr lang="en-US"/>
          </a:p>
        </p:txBody>
      </p:sp>
    </p:spTree>
    <p:extLst>
      <p:ext uri="{BB962C8B-B14F-4D97-AF65-F5344CB8AC3E}">
        <p14:creationId xmlns:p14="http://schemas.microsoft.com/office/powerpoint/2010/main" val="35040720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5D7A7F-130A-4C77-B1C1-FD1D0CF30877}"/>
              </a:ext>
            </a:extLst>
          </p:cNvPr>
          <p:cNvSpPr>
            <a:spLocks noGrp="1"/>
          </p:cNvSpPr>
          <p:nvPr>
            <p:ph type="dt" sz="half" idx="10"/>
          </p:nvPr>
        </p:nvSpPr>
        <p:spPr/>
        <p:txBody>
          <a:bodyPr/>
          <a:lstStyle/>
          <a:p>
            <a:fld id="{25F84C97-FBDA-4582-A797-3E9D8F9B2A0C}" type="datetimeFigureOut">
              <a:rPr lang="en-US" smtClean="0"/>
              <a:t>4/2/2020</a:t>
            </a:fld>
            <a:endParaRPr lang="en-US"/>
          </a:p>
        </p:txBody>
      </p:sp>
      <p:sp>
        <p:nvSpPr>
          <p:cNvPr id="3" name="Footer Placeholder 2">
            <a:extLst>
              <a:ext uri="{FF2B5EF4-FFF2-40B4-BE49-F238E27FC236}">
                <a16:creationId xmlns:a16="http://schemas.microsoft.com/office/drawing/2014/main" id="{39CB0DE8-F2F6-4C1E-AFC9-E940778599A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CADBEC5-BE37-41B7-9A5A-BFDD077EE8ED}"/>
              </a:ext>
            </a:extLst>
          </p:cNvPr>
          <p:cNvSpPr>
            <a:spLocks noGrp="1"/>
          </p:cNvSpPr>
          <p:nvPr>
            <p:ph type="sldNum" sz="quarter" idx="12"/>
          </p:nvPr>
        </p:nvSpPr>
        <p:spPr/>
        <p:txBody>
          <a:bodyPr/>
          <a:lstStyle/>
          <a:p>
            <a:fld id="{6818D8B2-983D-48A5-B2D8-8E3BC76B6CE6}" type="slidenum">
              <a:rPr lang="en-US" smtClean="0"/>
              <a:t>‹#›</a:t>
            </a:fld>
            <a:endParaRPr lang="en-US"/>
          </a:p>
        </p:txBody>
      </p:sp>
    </p:spTree>
    <p:extLst>
      <p:ext uri="{BB962C8B-B14F-4D97-AF65-F5344CB8AC3E}">
        <p14:creationId xmlns:p14="http://schemas.microsoft.com/office/powerpoint/2010/main" val="32899931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4795B-106D-4214-9EE9-53F7BADEE4E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2FD6399-133A-47B1-92EC-551863BC7AE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2C0B0FA-8FF0-4396-904C-C875FBE38FE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C002F81-2DE7-4706-8F79-D317651C404E}"/>
              </a:ext>
            </a:extLst>
          </p:cNvPr>
          <p:cNvSpPr>
            <a:spLocks noGrp="1"/>
          </p:cNvSpPr>
          <p:nvPr>
            <p:ph type="dt" sz="half" idx="10"/>
          </p:nvPr>
        </p:nvSpPr>
        <p:spPr/>
        <p:txBody>
          <a:bodyPr/>
          <a:lstStyle/>
          <a:p>
            <a:fld id="{25F84C97-FBDA-4582-A797-3E9D8F9B2A0C}" type="datetimeFigureOut">
              <a:rPr lang="en-US" smtClean="0"/>
              <a:t>4/2/2020</a:t>
            </a:fld>
            <a:endParaRPr lang="en-US"/>
          </a:p>
        </p:txBody>
      </p:sp>
      <p:sp>
        <p:nvSpPr>
          <p:cNvPr id="6" name="Footer Placeholder 5">
            <a:extLst>
              <a:ext uri="{FF2B5EF4-FFF2-40B4-BE49-F238E27FC236}">
                <a16:creationId xmlns:a16="http://schemas.microsoft.com/office/drawing/2014/main" id="{64ADEFCF-9F7D-4312-821E-E824944C353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F121A45-55C5-480D-84AE-FCEC6A9A58F8}"/>
              </a:ext>
            </a:extLst>
          </p:cNvPr>
          <p:cNvSpPr>
            <a:spLocks noGrp="1"/>
          </p:cNvSpPr>
          <p:nvPr>
            <p:ph type="sldNum" sz="quarter" idx="12"/>
          </p:nvPr>
        </p:nvSpPr>
        <p:spPr/>
        <p:txBody>
          <a:bodyPr/>
          <a:lstStyle/>
          <a:p>
            <a:fld id="{6818D8B2-983D-48A5-B2D8-8E3BC76B6CE6}" type="slidenum">
              <a:rPr lang="en-US" smtClean="0"/>
              <a:t>‹#›</a:t>
            </a:fld>
            <a:endParaRPr lang="en-US"/>
          </a:p>
        </p:txBody>
      </p:sp>
    </p:spTree>
    <p:extLst>
      <p:ext uri="{BB962C8B-B14F-4D97-AF65-F5344CB8AC3E}">
        <p14:creationId xmlns:p14="http://schemas.microsoft.com/office/powerpoint/2010/main" val="455274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4F4FA1-7877-4C05-98F6-07BF82ECB9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4C27CB-6C00-4450-B728-7A3FF9439B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DAF054E-A888-4EB4-95AC-F7104B15DE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30DD037-F418-48F3-8F47-BB1DD1C0194C}"/>
              </a:ext>
            </a:extLst>
          </p:cNvPr>
          <p:cNvSpPr>
            <a:spLocks noGrp="1"/>
          </p:cNvSpPr>
          <p:nvPr>
            <p:ph type="dt" sz="half" idx="10"/>
          </p:nvPr>
        </p:nvSpPr>
        <p:spPr/>
        <p:txBody>
          <a:bodyPr/>
          <a:lstStyle/>
          <a:p>
            <a:fld id="{25F84C97-FBDA-4582-A797-3E9D8F9B2A0C}" type="datetimeFigureOut">
              <a:rPr lang="en-US" smtClean="0"/>
              <a:t>4/2/2020</a:t>
            </a:fld>
            <a:endParaRPr lang="en-US"/>
          </a:p>
        </p:txBody>
      </p:sp>
      <p:sp>
        <p:nvSpPr>
          <p:cNvPr id="6" name="Footer Placeholder 5">
            <a:extLst>
              <a:ext uri="{FF2B5EF4-FFF2-40B4-BE49-F238E27FC236}">
                <a16:creationId xmlns:a16="http://schemas.microsoft.com/office/drawing/2014/main" id="{EF6CE46C-8096-4034-A685-BBE8D1AC5B9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2127D2-2529-43EB-87EC-FB72A99A5B65}"/>
              </a:ext>
            </a:extLst>
          </p:cNvPr>
          <p:cNvSpPr>
            <a:spLocks noGrp="1"/>
          </p:cNvSpPr>
          <p:nvPr>
            <p:ph type="sldNum" sz="quarter" idx="12"/>
          </p:nvPr>
        </p:nvSpPr>
        <p:spPr/>
        <p:txBody>
          <a:bodyPr/>
          <a:lstStyle/>
          <a:p>
            <a:fld id="{6818D8B2-983D-48A5-B2D8-8E3BC76B6CE6}" type="slidenum">
              <a:rPr lang="en-US" smtClean="0"/>
              <a:t>‹#›</a:t>
            </a:fld>
            <a:endParaRPr lang="en-US"/>
          </a:p>
        </p:txBody>
      </p:sp>
    </p:spTree>
    <p:extLst>
      <p:ext uri="{BB962C8B-B14F-4D97-AF65-F5344CB8AC3E}">
        <p14:creationId xmlns:p14="http://schemas.microsoft.com/office/powerpoint/2010/main" val="218621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8193306-7D28-4D86-BF08-2ED60C747B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6FAFDB1-1D55-4853-92A5-2DAF2FCE082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0BBDCB-9CB9-4EA8-A29C-FAFD031BCE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5F84C97-FBDA-4582-A797-3E9D8F9B2A0C}" type="datetimeFigureOut">
              <a:rPr lang="en-US" smtClean="0"/>
              <a:t>4/2/2020</a:t>
            </a:fld>
            <a:endParaRPr lang="en-US"/>
          </a:p>
        </p:txBody>
      </p:sp>
      <p:sp>
        <p:nvSpPr>
          <p:cNvPr id="5" name="Footer Placeholder 4">
            <a:extLst>
              <a:ext uri="{FF2B5EF4-FFF2-40B4-BE49-F238E27FC236}">
                <a16:creationId xmlns:a16="http://schemas.microsoft.com/office/drawing/2014/main" id="{AF6146B8-1ACC-4CEE-B67A-587A93EA733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FDD6FCB-7933-45E1-BBFB-0CB2FBEE38F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18D8B2-983D-48A5-B2D8-8E3BC76B6CE6}" type="slidenum">
              <a:rPr lang="en-US" smtClean="0"/>
              <a:t>‹#›</a:t>
            </a:fld>
            <a:endParaRPr lang="en-US"/>
          </a:p>
        </p:txBody>
      </p:sp>
    </p:spTree>
    <p:extLst>
      <p:ext uri="{BB962C8B-B14F-4D97-AF65-F5344CB8AC3E}">
        <p14:creationId xmlns:p14="http://schemas.microsoft.com/office/powerpoint/2010/main" val="167156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27A19-B984-466B-BEFB-6DAEBA243DF4}"/>
              </a:ext>
            </a:extLst>
          </p:cNvPr>
          <p:cNvSpPr>
            <a:spLocks noGrp="1"/>
          </p:cNvSpPr>
          <p:nvPr>
            <p:ph type="ctrTitle"/>
          </p:nvPr>
        </p:nvSpPr>
        <p:spPr/>
        <p:txBody>
          <a:bodyPr/>
          <a:lstStyle/>
          <a:p>
            <a:r>
              <a:rPr lang="en-US" dirty="0"/>
              <a:t>Breeding Dogs Activity</a:t>
            </a:r>
          </a:p>
        </p:txBody>
      </p:sp>
      <p:sp>
        <p:nvSpPr>
          <p:cNvPr id="3" name="Subtitle 2">
            <a:extLst>
              <a:ext uri="{FF2B5EF4-FFF2-40B4-BE49-F238E27FC236}">
                <a16:creationId xmlns:a16="http://schemas.microsoft.com/office/drawing/2014/main" id="{A5758840-B850-4979-A2E5-F15F839D52EC}"/>
              </a:ext>
            </a:extLst>
          </p:cNvPr>
          <p:cNvSpPr>
            <a:spLocks noGrp="1"/>
          </p:cNvSpPr>
          <p:nvPr>
            <p:ph type="subTitle" idx="1"/>
          </p:nvPr>
        </p:nvSpPr>
        <p:spPr/>
        <p:txBody>
          <a:bodyPr/>
          <a:lstStyle/>
          <a:p>
            <a:r>
              <a:rPr lang="en-US" dirty="0"/>
              <a:t>You will need a sheet of paper, a writing utensil, and a coin. </a:t>
            </a:r>
          </a:p>
        </p:txBody>
      </p:sp>
    </p:spTree>
    <p:extLst>
      <p:ext uri="{BB962C8B-B14F-4D97-AF65-F5344CB8AC3E}">
        <p14:creationId xmlns:p14="http://schemas.microsoft.com/office/powerpoint/2010/main" val="1507182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61866-15BE-4DAA-90E9-E0A3745731CB}"/>
              </a:ext>
            </a:extLst>
          </p:cNvPr>
          <p:cNvSpPr>
            <a:spLocks noGrp="1"/>
          </p:cNvSpPr>
          <p:nvPr>
            <p:ph type="title"/>
          </p:nvPr>
        </p:nvSpPr>
        <p:spPr>
          <a:xfrm>
            <a:off x="119270" y="159027"/>
            <a:ext cx="11234530" cy="1531662"/>
          </a:xfrm>
        </p:spPr>
        <p:txBody>
          <a:bodyPr/>
          <a:lstStyle/>
          <a:p>
            <a:r>
              <a:rPr lang="en-US" dirty="0"/>
              <a:t>Example Answer #2 </a:t>
            </a:r>
            <a:r>
              <a:rPr lang="en-US" sz="2400" dirty="0">
                <a:solidFill>
                  <a:srgbClr val="FF0000"/>
                </a:solidFill>
              </a:rPr>
              <a:t>Breed selection is based off answers on slide 11. This is only one variation of possible answers.</a:t>
            </a:r>
            <a:r>
              <a:rPr lang="en-US" sz="2400" dirty="0"/>
              <a:t> </a:t>
            </a:r>
            <a:endParaRPr lang="en-US" dirty="0"/>
          </a:p>
        </p:txBody>
      </p:sp>
      <p:sp>
        <p:nvSpPr>
          <p:cNvPr id="3" name="Content Placeholder 2">
            <a:extLst>
              <a:ext uri="{FF2B5EF4-FFF2-40B4-BE49-F238E27FC236}">
                <a16:creationId xmlns:a16="http://schemas.microsoft.com/office/drawing/2014/main" id="{A212EE7B-C446-4DC0-8116-0B7AA89A229A}"/>
              </a:ext>
            </a:extLst>
          </p:cNvPr>
          <p:cNvSpPr>
            <a:spLocks noGrp="1"/>
          </p:cNvSpPr>
          <p:nvPr>
            <p:ph idx="1"/>
          </p:nvPr>
        </p:nvSpPr>
        <p:spPr>
          <a:xfrm>
            <a:off x="225287" y="1550504"/>
            <a:ext cx="11128513" cy="4626459"/>
          </a:xfr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a:lstStyle/>
          <a:p>
            <a:endParaRPr lang="en-US" dirty="0"/>
          </a:p>
        </p:txBody>
      </p:sp>
      <p:pic>
        <p:nvPicPr>
          <p:cNvPr id="4" name="Content Placeholder 3">
            <a:extLst>
              <a:ext uri="{FF2B5EF4-FFF2-40B4-BE49-F238E27FC236}">
                <a16:creationId xmlns:a16="http://schemas.microsoft.com/office/drawing/2014/main" id="{5EA117F5-43C3-476D-9068-200A53DDAE0B}"/>
              </a:ext>
            </a:extLst>
          </p:cNvPr>
          <p:cNvPicPr>
            <a:picLocks noChangeAspect="1"/>
          </p:cNvPicPr>
          <p:nvPr/>
        </p:nvPicPr>
        <p:blipFill>
          <a:blip r:embed="rId2"/>
          <a:stretch>
            <a:fillRect/>
          </a:stretch>
        </p:blipFill>
        <p:spPr>
          <a:xfrm>
            <a:off x="1932339" y="1449819"/>
            <a:ext cx="7714408" cy="5184621"/>
          </a:xfrm>
          <a:prstGeom prst="rect">
            <a:avLst/>
          </a:prstGeom>
        </p:spPr>
      </p:pic>
      <p:sp>
        <p:nvSpPr>
          <p:cNvPr id="5" name="Oval 4">
            <a:extLst>
              <a:ext uri="{FF2B5EF4-FFF2-40B4-BE49-F238E27FC236}">
                <a16:creationId xmlns:a16="http://schemas.microsoft.com/office/drawing/2014/main" id="{FA7211AA-373D-4DE5-9BA3-C2EA8A0583EA}"/>
              </a:ext>
            </a:extLst>
          </p:cNvPr>
          <p:cNvSpPr/>
          <p:nvPr/>
        </p:nvSpPr>
        <p:spPr>
          <a:xfrm>
            <a:off x="6056243" y="1298713"/>
            <a:ext cx="1431235" cy="1762539"/>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6" name="Oval 5">
            <a:extLst>
              <a:ext uri="{FF2B5EF4-FFF2-40B4-BE49-F238E27FC236}">
                <a16:creationId xmlns:a16="http://schemas.microsoft.com/office/drawing/2014/main" id="{032BEBB5-CAA6-4665-AA6D-C229B149BA4E}"/>
              </a:ext>
            </a:extLst>
          </p:cNvPr>
          <p:cNvSpPr/>
          <p:nvPr/>
        </p:nvSpPr>
        <p:spPr>
          <a:xfrm>
            <a:off x="3896139" y="1449819"/>
            <a:ext cx="1391478" cy="1611433"/>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2530358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FAA2E-F449-4F8C-AA21-3F857CACCFAF}"/>
              </a:ext>
            </a:extLst>
          </p:cNvPr>
          <p:cNvSpPr>
            <a:spLocks noGrp="1"/>
          </p:cNvSpPr>
          <p:nvPr>
            <p:ph type="title"/>
          </p:nvPr>
        </p:nvSpPr>
        <p:spPr>
          <a:xfrm>
            <a:off x="122583" y="139838"/>
            <a:ext cx="10515600" cy="1325563"/>
          </a:xfrm>
        </p:spPr>
        <p:txBody>
          <a:bodyPr>
            <a:normAutofit/>
          </a:bodyPr>
          <a:lstStyle/>
          <a:p>
            <a:r>
              <a:rPr lang="en-US" dirty="0"/>
              <a:t>Example Answers #3 </a:t>
            </a:r>
            <a:r>
              <a:rPr lang="en-US" sz="2400" dirty="0">
                <a:solidFill>
                  <a:srgbClr val="FF0000"/>
                </a:solidFill>
              </a:rPr>
              <a:t>Puppy trait inheritance is based off answers on slide 12. This is only one variation of possible answers.</a:t>
            </a:r>
            <a:r>
              <a:rPr lang="en-US" sz="2400" dirty="0"/>
              <a:t> </a:t>
            </a:r>
            <a:endParaRPr lang="en-US" dirty="0"/>
          </a:p>
        </p:txBody>
      </p:sp>
      <p:graphicFrame>
        <p:nvGraphicFramePr>
          <p:cNvPr id="4" name="Content Placeholder 3">
            <a:extLst>
              <a:ext uri="{FF2B5EF4-FFF2-40B4-BE49-F238E27FC236}">
                <a16:creationId xmlns:a16="http://schemas.microsoft.com/office/drawing/2014/main" id="{A5AB609E-0592-4953-8088-0212A9EB97B4}"/>
              </a:ext>
            </a:extLst>
          </p:cNvPr>
          <p:cNvGraphicFramePr>
            <a:graphicFrameLocks/>
          </p:cNvGraphicFramePr>
          <p:nvPr>
            <p:extLst>
              <p:ext uri="{D42A27DB-BD31-4B8C-83A1-F6EECF244321}">
                <p14:modId xmlns:p14="http://schemas.microsoft.com/office/powerpoint/2010/main" val="114550146"/>
              </p:ext>
            </p:extLst>
          </p:nvPr>
        </p:nvGraphicFramePr>
        <p:xfrm>
          <a:off x="1588604" y="1465400"/>
          <a:ext cx="8655328" cy="5226949"/>
        </p:xfrm>
        <a:graphic>
          <a:graphicData uri="http://schemas.openxmlformats.org/drawingml/2006/table">
            <a:tbl>
              <a:tblPr firstRow="1" bandRow="1"/>
              <a:tblGrid>
                <a:gridCol w="2163832">
                  <a:extLst>
                    <a:ext uri="{9D8B030D-6E8A-4147-A177-3AD203B41FA5}">
                      <a16:colId xmlns:a16="http://schemas.microsoft.com/office/drawing/2014/main" val="4113942623"/>
                    </a:ext>
                  </a:extLst>
                </a:gridCol>
                <a:gridCol w="2163832">
                  <a:extLst>
                    <a:ext uri="{9D8B030D-6E8A-4147-A177-3AD203B41FA5}">
                      <a16:colId xmlns:a16="http://schemas.microsoft.com/office/drawing/2014/main" val="603504004"/>
                    </a:ext>
                  </a:extLst>
                </a:gridCol>
                <a:gridCol w="2163832">
                  <a:extLst>
                    <a:ext uri="{9D8B030D-6E8A-4147-A177-3AD203B41FA5}">
                      <a16:colId xmlns:a16="http://schemas.microsoft.com/office/drawing/2014/main" val="3917843987"/>
                    </a:ext>
                  </a:extLst>
                </a:gridCol>
                <a:gridCol w="2163832">
                  <a:extLst>
                    <a:ext uri="{9D8B030D-6E8A-4147-A177-3AD203B41FA5}">
                      <a16:colId xmlns:a16="http://schemas.microsoft.com/office/drawing/2014/main" val="1119280562"/>
                    </a:ext>
                  </a:extLst>
                </a:gridCol>
              </a:tblGrid>
              <a:tr h="402073">
                <a:tc>
                  <a:txBody>
                    <a:bodyPr/>
                    <a:lstStyle/>
                    <a:p>
                      <a:pPr algn="ctr"/>
                      <a:r>
                        <a:rPr lang="en-US" dirty="0"/>
                        <a:t>Physical Feature</a:t>
                      </a:r>
                    </a:p>
                  </a:txBody>
                  <a:tcPr/>
                </a:tc>
                <a:tc>
                  <a:txBody>
                    <a:bodyPr/>
                    <a:lstStyle/>
                    <a:p>
                      <a:pPr algn="ctr"/>
                      <a:r>
                        <a:rPr lang="en-US" dirty="0"/>
                        <a:t>Puppy #1</a:t>
                      </a:r>
                    </a:p>
                  </a:txBody>
                  <a:tcPr/>
                </a:tc>
                <a:tc>
                  <a:txBody>
                    <a:bodyPr/>
                    <a:lstStyle/>
                    <a:p>
                      <a:pPr algn="ctr"/>
                      <a:r>
                        <a:rPr lang="en-US" dirty="0"/>
                        <a:t>Puppy #2</a:t>
                      </a:r>
                    </a:p>
                  </a:txBody>
                  <a:tcPr/>
                </a:tc>
                <a:tc>
                  <a:txBody>
                    <a:bodyPr/>
                    <a:lstStyle/>
                    <a:p>
                      <a:pPr algn="ctr"/>
                      <a:r>
                        <a:rPr lang="en-US" dirty="0"/>
                        <a:t>Puppy #3</a:t>
                      </a:r>
                    </a:p>
                  </a:txBody>
                  <a:tcPr/>
                </a:tc>
                <a:extLst>
                  <a:ext uri="{0D108BD9-81ED-4DB2-BD59-A6C34878D82A}">
                    <a16:rowId xmlns:a16="http://schemas.microsoft.com/office/drawing/2014/main" val="1157284759"/>
                  </a:ext>
                </a:extLst>
              </a:tr>
              <a:tr h="402073">
                <a:tc>
                  <a:txBody>
                    <a:bodyPr/>
                    <a:lstStyle/>
                    <a:p>
                      <a:pPr marL="342900" indent="-342900" algn="l">
                        <a:buAutoNum type="arabicPeriod"/>
                      </a:pPr>
                      <a:r>
                        <a:rPr lang="en-US" dirty="0"/>
                        <a:t>Smell</a:t>
                      </a:r>
                    </a:p>
                  </a:txBody>
                  <a:tcPr/>
                </a:tc>
                <a:tc>
                  <a:txBody>
                    <a:bodyPr/>
                    <a:lstStyle/>
                    <a:p>
                      <a:pPr algn="ctr"/>
                      <a:r>
                        <a:rPr lang="en-US" dirty="0"/>
                        <a:t>Below Average</a:t>
                      </a:r>
                    </a:p>
                  </a:txBody>
                  <a:tcPr/>
                </a:tc>
                <a:tc>
                  <a:txBody>
                    <a:bodyPr/>
                    <a:lstStyle/>
                    <a:p>
                      <a:pPr algn="ctr"/>
                      <a:r>
                        <a:rPr lang="en-US" dirty="0"/>
                        <a:t>Average</a:t>
                      </a:r>
                    </a:p>
                  </a:txBody>
                  <a:tcPr/>
                </a:tc>
                <a:tc>
                  <a:txBody>
                    <a:bodyPr/>
                    <a:lstStyle/>
                    <a:p>
                      <a:pPr algn="ctr"/>
                      <a:r>
                        <a:rPr lang="en-US" dirty="0"/>
                        <a:t>Below Average</a:t>
                      </a:r>
                    </a:p>
                  </a:txBody>
                  <a:tcPr/>
                </a:tc>
                <a:extLst>
                  <a:ext uri="{0D108BD9-81ED-4DB2-BD59-A6C34878D82A}">
                    <a16:rowId xmlns:a16="http://schemas.microsoft.com/office/drawing/2014/main" val="978151722"/>
                  </a:ext>
                </a:extLst>
              </a:tr>
              <a:tr h="402073">
                <a:tc>
                  <a:txBody>
                    <a:bodyPr/>
                    <a:lstStyle/>
                    <a:p>
                      <a:pPr algn="l"/>
                      <a:r>
                        <a:rPr lang="en-US" dirty="0"/>
                        <a:t>2. Sight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Above average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Above average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Above average</a:t>
                      </a:r>
                    </a:p>
                  </a:txBody>
                  <a:tcPr/>
                </a:tc>
                <a:extLst>
                  <a:ext uri="{0D108BD9-81ED-4DB2-BD59-A6C34878D82A}">
                    <a16:rowId xmlns:a16="http://schemas.microsoft.com/office/drawing/2014/main" val="3059084338"/>
                  </a:ext>
                </a:extLst>
              </a:tr>
              <a:tr h="402073">
                <a:tc>
                  <a:txBody>
                    <a:bodyPr/>
                    <a:lstStyle/>
                    <a:p>
                      <a:pPr algn="l"/>
                      <a:r>
                        <a:rPr lang="en-US" dirty="0"/>
                        <a:t>3. Hearing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Average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Above average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Average</a:t>
                      </a:r>
                    </a:p>
                  </a:txBody>
                  <a:tcPr/>
                </a:tc>
                <a:extLst>
                  <a:ext uri="{0D108BD9-81ED-4DB2-BD59-A6C34878D82A}">
                    <a16:rowId xmlns:a16="http://schemas.microsoft.com/office/drawing/2014/main" val="858633282"/>
                  </a:ext>
                </a:extLst>
              </a:tr>
              <a:tr h="402073">
                <a:tc>
                  <a:txBody>
                    <a:bodyPr/>
                    <a:lstStyle/>
                    <a:p>
                      <a:pPr algn="l"/>
                      <a:r>
                        <a:rPr lang="en-US" dirty="0"/>
                        <a:t>4. Speed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Above average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Above average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Above average</a:t>
                      </a:r>
                    </a:p>
                  </a:txBody>
                  <a:tcPr/>
                </a:tc>
                <a:extLst>
                  <a:ext uri="{0D108BD9-81ED-4DB2-BD59-A6C34878D82A}">
                    <a16:rowId xmlns:a16="http://schemas.microsoft.com/office/drawing/2014/main" val="3961538958"/>
                  </a:ext>
                </a:extLst>
              </a:tr>
              <a:tr h="402073">
                <a:tc>
                  <a:txBody>
                    <a:bodyPr/>
                    <a:lstStyle/>
                    <a:p>
                      <a:pPr algn="l"/>
                      <a:r>
                        <a:rPr lang="en-US" dirty="0"/>
                        <a:t>5. Endurance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Average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Average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Average</a:t>
                      </a:r>
                    </a:p>
                  </a:txBody>
                  <a:tcPr/>
                </a:tc>
                <a:extLst>
                  <a:ext uri="{0D108BD9-81ED-4DB2-BD59-A6C34878D82A}">
                    <a16:rowId xmlns:a16="http://schemas.microsoft.com/office/drawing/2014/main" val="3779503583"/>
                  </a:ext>
                </a:extLst>
              </a:tr>
              <a:tr h="402073">
                <a:tc>
                  <a:txBody>
                    <a:bodyPr/>
                    <a:lstStyle/>
                    <a:p>
                      <a:pPr algn="l"/>
                      <a:r>
                        <a:rPr lang="en-US" dirty="0"/>
                        <a:t>6. Strength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Above Average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Above Average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Above average</a:t>
                      </a:r>
                    </a:p>
                  </a:txBody>
                  <a:tcPr/>
                </a:tc>
                <a:extLst>
                  <a:ext uri="{0D108BD9-81ED-4DB2-BD59-A6C34878D82A}">
                    <a16:rowId xmlns:a16="http://schemas.microsoft.com/office/drawing/2014/main" val="2626294371"/>
                  </a:ext>
                </a:extLst>
              </a:tr>
              <a:tr h="402073">
                <a:tc>
                  <a:txBody>
                    <a:bodyPr/>
                    <a:lstStyle/>
                    <a:p>
                      <a:pPr algn="l"/>
                      <a:r>
                        <a:rPr lang="en-US" dirty="0"/>
                        <a:t>7. Coat Color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Brown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White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Brown</a:t>
                      </a:r>
                    </a:p>
                  </a:txBody>
                  <a:tcPr/>
                </a:tc>
                <a:extLst>
                  <a:ext uri="{0D108BD9-81ED-4DB2-BD59-A6C34878D82A}">
                    <a16:rowId xmlns:a16="http://schemas.microsoft.com/office/drawing/2014/main" val="1172154715"/>
                  </a:ext>
                </a:extLst>
              </a:tr>
              <a:tr h="402073">
                <a:tc>
                  <a:txBody>
                    <a:bodyPr/>
                    <a:lstStyle/>
                    <a:p>
                      <a:pPr algn="l"/>
                      <a:r>
                        <a:rPr lang="en-US" dirty="0"/>
                        <a:t>8. Hair Length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Short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Medium</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Short</a:t>
                      </a:r>
                    </a:p>
                  </a:txBody>
                  <a:tcPr/>
                </a:tc>
                <a:extLst>
                  <a:ext uri="{0D108BD9-81ED-4DB2-BD59-A6C34878D82A}">
                    <a16:rowId xmlns:a16="http://schemas.microsoft.com/office/drawing/2014/main" val="2179053451"/>
                  </a:ext>
                </a:extLst>
              </a:tr>
              <a:tr h="402073">
                <a:tc>
                  <a:txBody>
                    <a:bodyPr/>
                    <a:lstStyle/>
                    <a:p>
                      <a:pPr algn="l"/>
                      <a:r>
                        <a:rPr lang="en-US" dirty="0"/>
                        <a:t>Behavioral Feature</a:t>
                      </a:r>
                    </a:p>
                  </a:txBody>
                  <a:tcPr/>
                </a:tc>
                <a:tc gridSpan="3">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448820406"/>
                  </a:ext>
                </a:extLst>
              </a:tr>
              <a:tr h="402073">
                <a:tc>
                  <a:txBody>
                    <a:bodyPr/>
                    <a:lstStyle/>
                    <a:p>
                      <a:pPr algn="l"/>
                      <a:r>
                        <a:rPr lang="en-US" dirty="0"/>
                        <a:t>9. Trainability</a:t>
                      </a:r>
                    </a:p>
                  </a:txBody>
                  <a:tcPr/>
                </a:tc>
                <a:tc>
                  <a:txBody>
                    <a:bodyPr/>
                    <a:lstStyle/>
                    <a:p>
                      <a:pPr algn="ctr"/>
                      <a:r>
                        <a:rPr lang="en-US" dirty="0"/>
                        <a:t>High</a:t>
                      </a:r>
                    </a:p>
                  </a:txBody>
                  <a:tcPr/>
                </a:tc>
                <a:tc>
                  <a:txBody>
                    <a:bodyPr/>
                    <a:lstStyle/>
                    <a:p>
                      <a:pPr algn="ctr"/>
                      <a:r>
                        <a:rPr lang="en-US" dirty="0"/>
                        <a:t>High</a:t>
                      </a:r>
                    </a:p>
                  </a:txBody>
                  <a:tcPr/>
                </a:tc>
                <a:tc>
                  <a:txBody>
                    <a:bodyPr/>
                    <a:lstStyle/>
                    <a:p>
                      <a:pPr algn="ctr"/>
                      <a:r>
                        <a:rPr lang="en-US" dirty="0"/>
                        <a:t>High</a:t>
                      </a:r>
                    </a:p>
                  </a:txBody>
                  <a:tcPr/>
                </a:tc>
                <a:extLst>
                  <a:ext uri="{0D108BD9-81ED-4DB2-BD59-A6C34878D82A}">
                    <a16:rowId xmlns:a16="http://schemas.microsoft.com/office/drawing/2014/main" val="603987285"/>
                  </a:ext>
                </a:extLst>
              </a:tr>
              <a:tr h="402073">
                <a:tc>
                  <a:txBody>
                    <a:bodyPr/>
                    <a:lstStyle/>
                    <a:p>
                      <a:pPr algn="l"/>
                      <a:r>
                        <a:rPr lang="en-US" dirty="0"/>
                        <a:t>10. Disposition</a:t>
                      </a:r>
                    </a:p>
                  </a:txBody>
                  <a:tcPr/>
                </a:tc>
                <a:tc>
                  <a:txBody>
                    <a:bodyPr/>
                    <a:lstStyle/>
                    <a:p>
                      <a:pPr algn="ctr"/>
                      <a:r>
                        <a:rPr lang="en-US" dirty="0"/>
                        <a:t>Meek</a:t>
                      </a:r>
                    </a:p>
                  </a:txBody>
                  <a:tcPr/>
                </a:tc>
                <a:tc>
                  <a:txBody>
                    <a:bodyPr/>
                    <a:lstStyle/>
                    <a:p>
                      <a:pPr algn="ctr"/>
                      <a:r>
                        <a:rPr lang="en-US" dirty="0"/>
                        <a:t>Meek</a:t>
                      </a:r>
                    </a:p>
                  </a:txBody>
                  <a:tcPr/>
                </a:tc>
                <a:tc>
                  <a:txBody>
                    <a:bodyPr/>
                    <a:lstStyle/>
                    <a:p>
                      <a:pPr algn="ctr"/>
                      <a:r>
                        <a:rPr lang="en-US" dirty="0"/>
                        <a:t>Meek</a:t>
                      </a:r>
                    </a:p>
                  </a:txBody>
                  <a:tcPr/>
                </a:tc>
                <a:extLst>
                  <a:ext uri="{0D108BD9-81ED-4DB2-BD59-A6C34878D82A}">
                    <a16:rowId xmlns:a16="http://schemas.microsoft.com/office/drawing/2014/main" val="3503784357"/>
                  </a:ext>
                </a:extLst>
              </a:tr>
              <a:tr h="402073">
                <a:tc>
                  <a:txBody>
                    <a:bodyPr/>
                    <a:lstStyle/>
                    <a:p>
                      <a:pPr algn="l"/>
                      <a:r>
                        <a:rPr lang="en-US" dirty="0"/>
                        <a:t>11. Bark</a:t>
                      </a:r>
                    </a:p>
                  </a:txBody>
                  <a:tcPr/>
                </a:tc>
                <a:tc>
                  <a:txBody>
                    <a:bodyPr/>
                    <a:lstStyle/>
                    <a:p>
                      <a:pPr algn="ctr"/>
                      <a:r>
                        <a:rPr lang="en-US" dirty="0"/>
                        <a:t>Very loud</a:t>
                      </a:r>
                    </a:p>
                  </a:txBody>
                  <a:tcPr/>
                </a:tc>
                <a:tc>
                  <a:txBody>
                    <a:bodyPr/>
                    <a:lstStyle/>
                    <a:p>
                      <a:pPr algn="ctr"/>
                      <a:r>
                        <a:rPr lang="en-US" dirty="0"/>
                        <a:t>Very quiet</a:t>
                      </a:r>
                    </a:p>
                  </a:txBody>
                  <a:tcPr/>
                </a:tc>
                <a:tc>
                  <a:txBody>
                    <a:bodyPr/>
                    <a:lstStyle/>
                    <a:p>
                      <a:pPr algn="ctr"/>
                      <a:r>
                        <a:rPr lang="en-US" dirty="0"/>
                        <a:t>Very quiet</a:t>
                      </a:r>
                    </a:p>
                  </a:txBody>
                  <a:tcPr/>
                </a:tc>
                <a:extLst>
                  <a:ext uri="{0D108BD9-81ED-4DB2-BD59-A6C34878D82A}">
                    <a16:rowId xmlns:a16="http://schemas.microsoft.com/office/drawing/2014/main" val="3588077044"/>
                  </a:ext>
                </a:extLst>
              </a:tr>
            </a:tbl>
          </a:graphicData>
        </a:graphic>
      </p:graphicFrame>
      <p:sp>
        <p:nvSpPr>
          <p:cNvPr id="5" name="Oval 4">
            <a:extLst>
              <a:ext uri="{FF2B5EF4-FFF2-40B4-BE49-F238E27FC236}">
                <a16:creationId xmlns:a16="http://schemas.microsoft.com/office/drawing/2014/main" id="{A03663A8-C030-43AC-BB98-9AD8B9CF6DE5}"/>
              </a:ext>
            </a:extLst>
          </p:cNvPr>
          <p:cNvSpPr/>
          <p:nvPr/>
        </p:nvSpPr>
        <p:spPr>
          <a:xfrm>
            <a:off x="5916268" y="1205948"/>
            <a:ext cx="2040835" cy="5652052"/>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342200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95FB43-8DFE-4DD2-8887-93E16938684B}"/>
              </a:ext>
            </a:extLst>
          </p:cNvPr>
          <p:cNvSpPr>
            <a:spLocks noGrp="1"/>
          </p:cNvSpPr>
          <p:nvPr>
            <p:ph type="title"/>
          </p:nvPr>
        </p:nvSpPr>
        <p:spPr>
          <a:xfrm>
            <a:off x="122582" y="119269"/>
            <a:ext cx="10515600" cy="1200357"/>
          </a:xfrm>
        </p:spPr>
        <p:txBody>
          <a:bodyPr/>
          <a:lstStyle/>
          <a:p>
            <a:r>
              <a:rPr lang="en-US" dirty="0">
                <a:solidFill>
                  <a:srgbClr val="FF0000"/>
                </a:solidFill>
              </a:rPr>
              <a:t>Question Answers: </a:t>
            </a:r>
            <a:br>
              <a:rPr lang="en-US" dirty="0">
                <a:solidFill>
                  <a:srgbClr val="FF0000"/>
                </a:solidFill>
              </a:rPr>
            </a:br>
            <a:r>
              <a:rPr lang="en-US" sz="2800" dirty="0">
                <a:solidFill>
                  <a:srgbClr val="FF0000"/>
                </a:solidFill>
              </a:rPr>
              <a:t>(do not look at this slide unless you have answered all the questions)</a:t>
            </a:r>
          </a:p>
        </p:txBody>
      </p:sp>
      <p:sp>
        <p:nvSpPr>
          <p:cNvPr id="3" name="Content Placeholder 2">
            <a:extLst>
              <a:ext uri="{FF2B5EF4-FFF2-40B4-BE49-F238E27FC236}">
                <a16:creationId xmlns:a16="http://schemas.microsoft.com/office/drawing/2014/main" id="{A8EA5BCD-0FA9-41D6-8E47-A90EC0DEC891}"/>
              </a:ext>
            </a:extLst>
          </p:cNvPr>
          <p:cNvSpPr>
            <a:spLocks noGrp="1"/>
          </p:cNvSpPr>
          <p:nvPr>
            <p:ph idx="1"/>
          </p:nvPr>
        </p:nvSpPr>
        <p:spPr>
          <a:xfrm>
            <a:off x="122582" y="1319626"/>
            <a:ext cx="11936895" cy="5372722"/>
          </a:xfrm>
        </p:spPr>
        <p:txBody>
          <a:bodyPr/>
          <a:lstStyle/>
          <a:p>
            <a:pPr marL="514350" indent="-514350">
              <a:buAutoNum type="arabicPeriod"/>
            </a:pPr>
            <a:r>
              <a:rPr lang="en-US" dirty="0"/>
              <a:t>How can you determine which forms of the desired trait would be best for the offspring? </a:t>
            </a:r>
            <a:r>
              <a:rPr lang="en-US" dirty="0">
                <a:solidFill>
                  <a:srgbClr val="FF0000"/>
                </a:solidFill>
              </a:rPr>
              <a:t>The forms of the traits should be determined by the task the dog needs to perform. For example, the dog needs above average sight to see the birds and  high trainability in order for the scientist to teach the dog how to retrieve the birds. </a:t>
            </a:r>
          </a:p>
          <a:p>
            <a:pPr marL="514350" indent="-514350">
              <a:buAutoNum type="arabicPeriod"/>
            </a:pPr>
            <a:r>
              <a:rPr lang="en-US" dirty="0"/>
              <a:t>How do you determine which two breeds should be used to mate and produce offspring? </a:t>
            </a:r>
            <a:r>
              <a:rPr lang="en-US" dirty="0">
                <a:solidFill>
                  <a:srgbClr val="FF0000"/>
                </a:solidFill>
              </a:rPr>
              <a:t>The two breeds chosen should have the majority of the necessary traits to perform the task. For example Breed D has above average sight and high trainability. Breeds that are vicious may not be a good choice because the birds must be unharmed. There is more than one combination of breeds that could produce pups with desirable traits. </a:t>
            </a:r>
          </a:p>
          <a:p>
            <a:pPr marL="0" indent="0">
              <a:buNone/>
            </a:pPr>
            <a:endParaRPr lang="en-US" dirty="0"/>
          </a:p>
        </p:txBody>
      </p:sp>
    </p:spTree>
    <p:extLst>
      <p:ext uri="{BB962C8B-B14F-4D97-AF65-F5344CB8AC3E}">
        <p14:creationId xmlns:p14="http://schemas.microsoft.com/office/powerpoint/2010/main" val="2238659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1E6854-C0F5-495D-A911-1431FE6E4F7B}"/>
              </a:ext>
            </a:extLst>
          </p:cNvPr>
          <p:cNvSpPr>
            <a:spLocks noGrp="1"/>
          </p:cNvSpPr>
          <p:nvPr>
            <p:ph type="title"/>
          </p:nvPr>
        </p:nvSpPr>
        <p:spPr>
          <a:xfrm>
            <a:off x="109331" y="0"/>
            <a:ext cx="10515600" cy="1325563"/>
          </a:xfrm>
        </p:spPr>
        <p:txBody>
          <a:bodyPr>
            <a:normAutofit/>
          </a:bodyPr>
          <a:lstStyle/>
          <a:p>
            <a:r>
              <a:rPr lang="en-US" dirty="0">
                <a:solidFill>
                  <a:srgbClr val="FF0000"/>
                </a:solidFill>
              </a:rPr>
              <a:t>Question Answers: </a:t>
            </a:r>
            <a:br>
              <a:rPr lang="en-US" dirty="0">
                <a:solidFill>
                  <a:srgbClr val="FF0000"/>
                </a:solidFill>
              </a:rPr>
            </a:br>
            <a:r>
              <a:rPr lang="en-US" sz="2700" dirty="0">
                <a:solidFill>
                  <a:srgbClr val="FF0000"/>
                </a:solidFill>
              </a:rPr>
              <a:t>(do not look at this slide unless you have answered all the questions)</a:t>
            </a:r>
            <a:endParaRPr lang="en-US" sz="2700" dirty="0"/>
          </a:p>
        </p:txBody>
      </p:sp>
      <p:sp>
        <p:nvSpPr>
          <p:cNvPr id="3" name="Content Placeholder 2">
            <a:extLst>
              <a:ext uri="{FF2B5EF4-FFF2-40B4-BE49-F238E27FC236}">
                <a16:creationId xmlns:a16="http://schemas.microsoft.com/office/drawing/2014/main" id="{73E56F8D-F27A-4158-97EF-EB855192AC8A}"/>
              </a:ext>
            </a:extLst>
          </p:cNvPr>
          <p:cNvSpPr>
            <a:spLocks noGrp="1"/>
          </p:cNvSpPr>
          <p:nvPr>
            <p:ph idx="1"/>
          </p:nvPr>
        </p:nvSpPr>
        <p:spPr>
          <a:xfrm>
            <a:off x="109331" y="1325563"/>
            <a:ext cx="10515600" cy="4351338"/>
          </a:xfrm>
        </p:spPr>
        <p:txBody>
          <a:bodyPr/>
          <a:lstStyle/>
          <a:p>
            <a:pPr marL="0" indent="0">
              <a:buNone/>
            </a:pPr>
            <a:r>
              <a:rPr lang="en-US" dirty="0"/>
              <a:t>3. How do you know which puppy is going to be the best for the scientist to use in the waterfowl project? </a:t>
            </a:r>
            <a:r>
              <a:rPr lang="en-US" dirty="0">
                <a:solidFill>
                  <a:srgbClr val="FF0000"/>
                </a:solidFill>
              </a:rPr>
              <a:t>Puppy selection should be based on desirable traits. The puppy with the most desirable traits should be chosen for the scientist.</a:t>
            </a:r>
          </a:p>
          <a:p>
            <a:pPr marL="0" indent="0">
              <a:buNone/>
            </a:pPr>
            <a:r>
              <a:rPr lang="en-US" dirty="0"/>
              <a:t>4. In this activity the puppy had a 50% chance of inheriting each trait (smell, sight, hearing, </a:t>
            </a:r>
            <a:r>
              <a:rPr lang="en-US" dirty="0" err="1"/>
              <a:t>etc</a:t>
            </a:r>
            <a:r>
              <a:rPr lang="en-US" dirty="0"/>
              <a:t>). Is this true in real life? </a:t>
            </a:r>
            <a:r>
              <a:rPr lang="en-US" dirty="0">
                <a:solidFill>
                  <a:srgbClr val="FF0000"/>
                </a:solidFill>
              </a:rPr>
              <a:t>Not all traits have a 50% chance of being passed onto offspring. Dominate traits may be displayed by an organism, but recessive traits can still be passed to offspring if the parents have heterozygous alleles. </a:t>
            </a:r>
            <a:endParaRPr lang="en-US" dirty="0"/>
          </a:p>
          <a:p>
            <a:pPr marL="0" indent="0">
              <a:buNone/>
            </a:pPr>
            <a:endParaRPr lang="en-US" dirty="0"/>
          </a:p>
        </p:txBody>
      </p:sp>
      <p:pic>
        <p:nvPicPr>
          <p:cNvPr id="4" name="Picture 3">
            <a:extLst>
              <a:ext uri="{FF2B5EF4-FFF2-40B4-BE49-F238E27FC236}">
                <a16:creationId xmlns:a16="http://schemas.microsoft.com/office/drawing/2014/main" id="{AE29A280-E22E-4FF3-BDC7-55B8392F70E4}"/>
              </a:ext>
            </a:extLst>
          </p:cNvPr>
          <p:cNvPicPr>
            <a:picLocks noChangeAspect="1"/>
          </p:cNvPicPr>
          <p:nvPr/>
        </p:nvPicPr>
        <p:blipFill>
          <a:blip r:embed="rId2"/>
          <a:stretch>
            <a:fillRect/>
          </a:stretch>
        </p:blipFill>
        <p:spPr>
          <a:xfrm>
            <a:off x="8093528" y="4708353"/>
            <a:ext cx="2050803" cy="1937095"/>
          </a:xfrm>
          <a:prstGeom prst="rect">
            <a:avLst/>
          </a:prstGeom>
        </p:spPr>
      </p:pic>
    </p:spTree>
    <p:extLst>
      <p:ext uri="{BB962C8B-B14F-4D97-AF65-F5344CB8AC3E}">
        <p14:creationId xmlns:p14="http://schemas.microsoft.com/office/powerpoint/2010/main" val="1756466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FEE08A-2CF9-4EDA-8FD1-C25A9EC0D87F}"/>
              </a:ext>
            </a:extLst>
          </p:cNvPr>
          <p:cNvSpPr>
            <a:spLocks noGrp="1"/>
          </p:cNvSpPr>
          <p:nvPr>
            <p:ph type="title"/>
          </p:nvPr>
        </p:nvSpPr>
        <p:spPr>
          <a:xfrm>
            <a:off x="265044" y="128999"/>
            <a:ext cx="10515600" cy="1325563"/>
          </a:xfrm>
        </p:spPr>
        <p:txBody>
          <a:bodyPr>
            <a:normAutofit/>
          </a:bodyPr>
          <a:lstStyle/>
          <a:p>
            <a:r>
              <a:rPr lang="en-US" sz="5400" dirty="0"/>
              <a:t>Assignment:</a:t>
            </a:r>
          </a:p>
        </p:txBody>
      </p:sp>
      <p:sp>
        <p:nvSpPr>
          <p:cNvPr id="3" name="Content Placeholder 2">
            <a:extLst>
              <a:ext uri="{FF2B5EF4-FFF2-40B4-BE49-F238E27FC236}">
                <a16:creationId xmlns:a16="http://schemas.microsoft.com/office/drawing/2014/main" id="{8694B287-F396-4423-8EEE-64A4493157ED}"/>
              </a:ext>
            </a:extLst>
          </p:cNvPr>
          <p:cNvSpPr>
            <a:spLocks noGrp="1"/>
          </p:cNvSpPr>
          <p:nvPr>
            <p:ph idx="1"/>
          </p:nvPr>
        </p:nvSpPr>
        <p:spPr>
          <a:xfrm>
            <a:off x="265044" y="1232452"/>
            <a:ext cx="11675166" cy="5234609"/>
          </a:xfrm>
        </p:spPr>
        <p:txBody>
          <a:bodyPr>
            <a:normAutofit lnSpcReduction="10000"/>
          </a:bodyPr>
          <a:lstStyle/>
          <a:p>
            <a:pPr marL="0" indent="0">
              <a:buNone/>
            </a:pPr>
            <a:r>
              <a:rPr lang="en-US" sz="3200" dirty="0"/>
              <a:t>You are a dog breeder. You have been contacted by a scientist who wants dogs that could be used to see and retrieve waterfowl (ducks and geese) from lakes in the area so the birds can be tagged and re-released. The birds are very skittish (scare easily) and must be retrieved unharmed and with a minimum amount of stress. In order to complete this task you will: </a:t>
            </a:r>
          </a:p>
          <a:p>
            <a:pPr marL="514350" indent="-514350">
              <a:buAutoNum type="arabicPeriod"/>
            </a:pPr>
            <a:r>
              <a:rPr lang="en-US" sz="3200" dirty="0"/>
              <a:t>select which traits the off spring will need to display</a:t>
            </a:r>
          </a:p>
          <a:p>
            <a:pPr marL="514350" indent="-514350">
              <a:buAutoNum type="arabicPeriod" startAt="2"/>
            </a:pPr>
            <a:r>
              <a:rPr lang="en-US" sz="3200" dirty="0"/>
              <a:t>select the two breeds you will use to mate and produce pups</a:t>
            </a:r>
          </a:p>
          <a:p>
            <a:pPr marL="514350" indent="-514350">
              <a:buAutoNum type="arabicPeriod" startAt="2"/>
            </a:pPr>
            <a:r>
              <a:rPr lang="en-US" sz="3200" dirty="0"/>
              <a:t>Determine the traits inherited by the offspring</a:t>
            </a:r>
          </a:p>
          <a:p>
            <a:pPr marL="514350" indent="-514350">
              <a:buAutoNum type="arabicPeriod" startAt="2"/>
            </a:pPr>
            <a:r>
              <a:rPr lang="en-US" sz="3200" dirty="0"/>
              <a:t>select the offspring (puppy) who displays the best traits for the scientist’s needs. </a:t>
            </a:r>
          </a:p>
        </p:txBody>
      </p:sp>
    </p:spTree>
    <p:extLst>
      <p:ext uri="{BB962C8B-B14F-4D97-AF65-F5344CB8AC3E}">
        <p14:creationId xmlns:p14="http://schemas.microsoft.com/office/powerpoint/2010/main" val="730085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E1F45D-B322-4000-A027-7164ADE3ACBE}"/>
              </a:ext>
            </a:extLst>
          </p:cNvPr>
          <p:cNvSpPr>
            <a:spLocks noGrp="1"/>
          </p:cNvSpPr>
          <p:nvPr>
            <p:ph type="title"/>
          </p:nvPr>
        </p:nvSpPr>
        <p:spPr>
          <a:xfrm>
            <a:off x="159024" y="119269"/>
            <a:ext cx="11794436" cy="1590261"/>
          </a:xfrm>
        </p:spPr>
        <p:txBody>
          <a:bodyPr>
            <a:normAutofit fontScale="90000"/>
          </a:bodyPr>
          <a:lstStyle/>
          <a:p>
            <a:r>
              <a:rPr lang="en-US" sz="4000" dirty="0"/>
              <a:t>1. Select the traits the offspring will need</a:t>
            </a:r>
            <a:br>
              <a:rPr lang="en-US" dirty="0"/>
            </a:br>
            <a:r>
              <a:rPr lang="en-US" sz="2800" dirty="0"/>
              <a:t> </a:t>
            </a:r>
            <a:r>
              <a:rPr lang="en-US" sz="2400" dirty="0"/>
              <a:t>Write the desired form of the feature listed below you ideally would like the offspring to have. For features you do not think will affect the breed’s ability to perform the given task, write “any”.</a:t>
            </a:r>
            <a:endParaRPr lang="en-US" dirty="0"/>
          </a:p>
        </p:txBody>
      </p:sp>
      <p:graphicFrame>
        <p:nvGraphicFramePr>
          <p:cNvPr id="4" name="Content Placeholder 3">
            <a:extLst>
              <a:ext uri="{FF2B5EF4-FFF2-40B4-BE49-F238E27FC236}">
                <a16:creationId xmlns:a16="http://schemas.microsoft.com/office/drawing/2014/main" id="{1C81F641-A3EB-4DBB-B513-90935192737A}"/>
              </a:ext>
            </a:extLst>
          </p:cNvPr>
          <p:cNvGraphicFramePr>
            <a:graphicFrameLocks noGrp="1"/>
          </p:cNvGraphicFramePr>
          <p:nvPr>
            <p:ph idx="1"/>
            <p:extLst>
              <p:ext uri="{D42A27DB-BD31-4B8C-83A1-F6EECF244321}">
                <p14:modId xmlns:p14="http://schemas.microsoft.com/office/powerpoint/2010/main" val="1200630662"/>
              </p:ext>
            </p:extLst>
          </p:nvPr>
        </p:nvGraphicFramePr>
        <p:xfrm>
          <a:off x="159025" y="1577009"/>
          <a:ext cx="11794435" cy="4754880"/>
        </p:xfrm>
        <a:graphic>
          <a:graphicData uri="http://schemas.openxmlformats.org/drawingml/2006/table">
            <a:tbl>
              <a:tblPr firstRow="1" bandRow="1"/>
              <a:tblGrid>
                <a:gridCol w="2358887">
                  <a:extLst>
                    <a:ext uri="{9D8B030D-6E8A-4147-A177-3AD203B41FA5}">
                      <a16:colId xmlns:a16="http://schemas.microsoft.com/office/drawing/2014/main" val="4113942623"/>
                    </a:ext>
                  </a:extLst>
                </a:gridCol>
                <a:gridCol w="2358887">
                  <a:extLst>
                    <a:ext uri="{9D8B030D-6E8A-4147-A177-3AD203B41FA5}">
                      <a16:colId xmlns:a16="http://schemas.microsoft.com/office/drawing/2014/main" val="603504004"/>
                    </a:ext>
                  </a:extLst>
                </a:gridCol>
                <a:gridCol w="2358887">
                  <a:extLst>
                    <a:ext uri="{9D8B030D-6E8A-4147-A177-3AD203B41FA5}">
                      <a16:colId xmlns:a16="http://schemas.microsoft.com/office/drawing/2014/main" val="3917843987"/>
                    </a:ext>
                  </a:extLst>
                </a:gridCol>
                <a:gridCol w="2358887">
                  <a:extLst>
                    <a:ext uri="{9D8B030D-6E8A-4147-A177-3AD203B41FA5}">
                      <a16:colId xmlns:a16="http://schemas.microsoft.com/office/drawing/2014/main" val="1119280562"/>
                    </a:ext>
                  </a:extLst>
                </a:gridCol>
                <a:gridCol w="2358887">
                  <a:extLst>
                    <a:ext uri="{9D8B030D-6E8A-4147-A177-3AD203B41FA5}">
                      <a16:colId xmlns:a16="http://schemas.microsoft.com/office/drawing/2014/main" val="2066215355"/>
                    </a:ext>
                  </a:extLst>
                </a:gridCol>
              </a:tblGrid>
              <a:tr h="316727">
                <a:tc>
                  <a:txBody>
                    <a:bodyPr/>
                    <a:lstStyle/>
                    <a:p>
                      <a:pPr algn="ctr"/>
                      <a:r>
                        <a:rPr lang="en-US" dirty="0"/>
                        <a:t>Physical Feature</a:t>
                      </a:r>
                    </a:p>
                  </a:txBody>
                  <a:tcPr/>
                </a:tc>
                <a:tc gridSpan="4">
                  <a:txBody>
                    <a:bodyPr/>
                    <a:lstStyle/>
                    <a:p>
                      <a:pPr algn="ctr"/>
                      <a:r>
                        <a:rPr lang="en-US" dirty="0"/>
                        <a:t>Desired Form</a:t>
                      </a:r>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157284759"/>
                  </a:ext>
                </a:extLst>
              </a:tr>
              <a:tr h="316727">
                <a:tc>
                  <a:txBody>
                    <a:bodyPr/>
                    <a:lstStyle/>
                    <a:p>
                      <a:pPr marL="342900" indent="-342900" algn="l">
                        <a:buAutoNum type="arabicPeriod"/>
                      </a:pPr>
                      <a:r>
                        <a:rPr lang="en-US" dirty="0"/>
                        <a:t>Smell</a:t>
                      </a:r>
                    </a:p>
                  </a:txBody>
                  <a:tcPr/>
                </a:tc>
                <a:tc>
                  <a:txBody>
                    <a:bodyPr/>
                    <a:lstStyle/>
                    <a:p>
                      <a:pPr algn="ctr"/>
                      <a:r>
                        <a:rPr lang="en-US" dirty="0"/>
                        <a:t>Above average</a:t>
                      </a:r>
                    </a:p>
                  </a:txBody>
                  <a:tcPr>
                    <a:solidFill>
                      <a:schemeClr val="accent2"/>
                    </a:solidFill>
                  </a:tcPr>
                </a:tc>
                <a:tc>
                  <a:txBody>
                    <a:bodyPr/>
                    <a:lstStyle/>
                    <a:p>
                      <a:pPr algn="ctr"/>
                      <a:r>
                        <a:rPr lang="en-US" dirty="0"/>
                        <a:t>Average</a:t>
                      </a:r>
                    </a:p>
                  </a:txBody>
                  <a:tcPr>
                    <a:solidFill>
                      <a:schemeClr val="accent5"/>
                    </a:solidFill>
                  </a:tcPr>
                </a:tc>
                <a:tc>
                  <a:txBody>
                    <a:bodyPr/>
                    <a:lstStyle/>
                    <a:p>
                      <a:pPr algn="ctr"/>
                      <a:r>
                        <a:rPr lang="en-US" dirty="0"/>
                        <a:t>Below Average</a:t>
                      </a:r>
                    </a:p>
                  </a:txBody>
                  <a:tcPr>
                    <a:solidFill>
                      <a:schemeClr val="accent6"/>
                    </a:solidFill>
                  </a:tcPr>
                </a:tc>
                <a:tc>
                  <a:txBody>
                    <a:bodyPr/>
                    <a:lstStyle/>
                    <a:p>
                      <a:pPr algn="ctr"/>
                      <a:r>
                        <a:rPr lang="en-US" dirty="0"/>
                        <a:t>Any</a:t>
                      </a:r>
                    </a:p>
                  </a:txBody>
                  <a:tcPr>
                    <a:solidFill>
                      <a:schemeClr val="accent4"/>
                    </a:solidFill>
                  </a:tcPr>
                </a:tc>
                <a:extLst>
                  <a:ext uri="{0D108BD9-81ED-4DB2-BD59-A6C34878D82A}">
                    <a16:rowId xmlns:a16="http://schemas.microsoft.com/office/drawing/2014/main" val="978151722"/>
                  </a:ext>
                </a:extLst>
              </a:tr>
              <a:tr h="316727">
                <a:tc>
                  <a:txBody>
                    <a:bodyPr/>
                    <a:lstStyle/>
                    <a:p>
                      <a:pPr algn="l"/>
                      <a:r>
                        <a:rPr lang="en-US" dirty="0"/>
                        <a:t>2. Sight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Above average</a:t>
                      </a:r>
                    </a:p>
                  </a:txBody>
                  <a:tcP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Average</a:t>
                      </a:r>
                    </a:p>
                  </a:txBody>
                  <a:tcPr>
                    <a:solidFill>
                      <a:schemeClr val="accent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Below Average</a:t>
                      </a:r>
                    </a:p>
                  </a:txBody>
                  <a:tcPr>
                    <a:solidFill>
                      <a:schemeClr val="accent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Any</a:t>
                      </a:r>
                    </a:p>
                  </a:txBody>
                  <a:tcPr>
                    <a:solidFill>
                      <a:schemeClr val="accent4"/>
                    </a:solidFill>
                  </a:tcPr>
                </a:tc>
                <a:extLst>
                  <a:ext uri="{0D108BD9-81ED-4DB2-BD59-A6C34878D82A}">
                    <a16:rowId xmlns:a16="http://schemas.microsoft.com/office/drawing/2014/main" val="3059084338"/>
                  </a:ext>
                </a:extLst>
              </a:tr>
              <a:tr h="316727">
                <a:tc>
                  <a:txBody>
                    <a:bodyPr/>
                    <a:lstStyle/>
                    <a:p>
                      <a:pPr algn="l"/>
                      <a:r>
                        <a:rPr lang="en-US" dirty="0"/>
                        <a:t>3. Hearing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Above average</a:t>
                      </a:r>
                    </a:p>
                  </a:txBody>
                  <a:tcP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Average</a:t>
                      </a:r>
                    </a:p>
                  </a:txBody>
                  <a:tcPr>
                    <a:solidFill>
                      <a:schemeClr val="accent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Below Average</a:t>
                      </a:r>
                    </a:p>
                  </a:txBody>
                  <a:tcPr>
                    <a:solidFill>
                      <a:schemeClr val="accent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Any</a:t>
                      </a:r>
                    </a:p>
                  </a:txBody>
                  <a:tcPr>
                    <a:solidFill>
                      <a:schemeClr val="accent4"/>
                    </a:solidFill>
                  </a:tcPr>
                </a:tc>
                <a:extLst>
                  <a:ext uri="{0D108BD9-81ED-4DB2-BD59-A6C34878D82A}">
                    <a16:rowId xmlns:a16="http://schemas.microsoft.com/office/drawing/2014/main" val="858633282"/>
                  </a:ext>
                </a:extLst>
              </a:tr>
              <a:tr h="316727">
                <a:tc>
                  <a:txBody>
                    <a:bodyPr/>
                    <a:lstStyle/>
                    <a:p>
                      <a:pPr algn="l"/>
                      <a:r>
                        <a:rPr lang="en-US" dirty="0"/>
                        <a:t>4. Speed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Above average</a:t>
                      </a:r>
                    </a:p>
                  </a:txBody>
                  <a:tcP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Average</a:t>
                      </a:r>
                    </a:p>
                  </a:txBody>
                  <a:tcPr>
                    <a:solidFill>
                      <a:schemeClr val="accent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Below Average</a:t>
                      </a:r>
                    </a:p>
                  </a:txBody>
                  <a:tcPr>
                    <a:solidFill>
                      <a:schemeClr val="accent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Any</a:t>
                      </a:r>
                    </a:p>
                  </a:txBody>
                  <a:tcPr>
                    <a:solidFill>
                      <a:schemeClr val="accent4"/>
                    </a:solidFill>
                  </a:tcPr>
                </a:tc>
                <a:extLst>
                  <a:ext uri="{0D108BD9-81ED-4DB2-BD59-A6C34878D82A}">
                    <a16:rowId xmlns:a16="http://schemas.microsoft.com/office/drawing/2014/main" val="3961538958"/>
                  </a:ext>
                </a:extLst>
              </a:tr>
              <a:tr h="316727">
                <a:tc>
                  <a:txBody>
                    <a:bodyPr/>
                    <a:lstStyle/>
                    <a:p>
                      <a:pPr algn="l"/>
                      <a:r>
                        <a:rPr lang="en-US" dirty="0"/>
                        <a:t>5. Endurance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Above average</a:t>
                      </a:r>
                    </a:p>
                  </a:txBody>
                  <a:tcP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Average</a:t>
                      </a:r>
                    </a:p>
                  </a:txBody>
                  <a:tcPr>
                    <a:solidFill>
                      <a:schemeClr val="accent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Below Average</a:t>
                      </a:r>
                    </a:p>
                  </a:txBody>
                  <a:tcPr>
                    <a:solidFill>
                      <a:schemeClr val="accent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Any</a:t>
                      </a:r>
                    </a:p>
                  </a:txBody>
                  <a:tcPr>
                    <a:solidFill>
                      <a:schemeClr val="accent4"/>
                    </a:solidFill>
                  </a:tcPr>
                </a:tc>
                <a:extLst>
                  <a:ext uri="{0D108BD9-81ED-4DB2-BD59-A6C34878D82A}">
                    <a16:rowId xmlns:a16="http://schemas.microsoft.com/office/drawing/2014/main" val="3779503583"/>
                  </a:ext>
                </a:extLst>
              </a:tr>
              <a:tr h="316727">
                <a:tc>
                  <a:txBody>
                    <a:bodyPr/>
                    <a:lstStyle/>
                    <a:p>
                      <a:pPr algn="l"/>
                      <a:r>
                        <a:rPr lang="en-US" dirty="0"/>
                        <a:t>6. Strength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Above average</a:t>
                      </a:r>
                    </a:p>
                  </a:txBody>
                  <a:tcP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Average</a:t>
                      </a:r>
                    </a:p>
                  </a:txBody>
                  <a:tcPr>
                    <a:solidFill>
                      <a:schemeClr val="accent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Below Average</a:t>
                      </a:r>
                    </a:p>
                  </a:txBody>
                  <a:tcPr>
                    <a:solidFill>
                      <a:schemeClr val="accent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Any</a:t>
                      </a:r>
                    </a:p>
                  </a:txBody>
                  <a:tcPr>
                    <a:solidFill>
                      <a:schemeClr val="accent4"/>
                    </a:solidFill>
                  </a:tcPr>
                </a:tc>
                <a:extLst>
                  <a:ext uri="{0D108BD9-81ED-4DB2-BD59-A6C34878D82A}">
                    <a16:rowId xmlns:a16="http://schemas.microsoft.com/office/drawing/2014/main" val="2626294371"/>
                  </a:ext>
                </a:extLst>
              </a:tr>
              <a:tr h="316727">
                <a:tc>
                  <a:txBody>
                    <a:bodyPr/>
                    <a:lstStyle/>
                    <a:p>
                      <a:pPr algn="l"/>
                      <a:r>
                        <a:rPr lang="en-US" dirty="0"/>
                        <a:t>7. Coat Color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Very Dark</a:t>
                      </a:r>
                    </a:p>
                  </a:txBody>
                  <a:tcP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Average</a:t>
                      </a:r>
                    </a:p>
                  </a:txBody>
                  <a:tcPr>
                    <a:solidFill>
                      <a:schemeClr val="accent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Very Light</a:t>
                      </a:r>
                    </a:p>
                  </a:txBody>
                  <a:tcPr>
                    <a:solidFill>
                      <a:schemeClr val="accent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Any</a:t>
                      </a:r>
                    </a:p>
                  </a:txBody>
                  <a:tcPr>
                    <a:solidFill>
                      <a:schemeClr val="accent4"/>
                    </a:solidFill>
                  </a:tcPr>
                </a:tc>
                <a:extLst>
                  <a:ext uri="{0D108BD9-81ED-4DB2-BD59-A6C34878D82A}">
                    <a16:rowId xmlns:a16="http://schemas.microsoft.com/office/drawing/2014/main" val="1172154715"/>
                  </a:ext>
                </a:extLst>
              </a:tr>
              <a:tr h="316727">
                <a:tc>
                  <a:txBody>
                    <a:bodyPr/>
                    <a:lstStyle/>
                    <a:p>
                      <a:pPr algn="l"/>
                      <a:r>
                        <a:rPr lang="en-US" dirty="0"/>
                        <a:t>8. Hair Length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Long</a:t>
                      </a:r>
                    </a:p>
                  </a:txBody>
                  <a:tcP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Average</a:t>
                      </a:r>
                    </a:p>
                  </a:txBody>
                  <a:tcPr>
                    <a:solidFill>
                      <a:schemeClr val="accent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Short</a:t>
                      </a:r>
                    </a:p>
                  </a:txBody>
                  <a:tcPr>
                    <a:solidFill>
                      <a:schemeClr val="accent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Any</a:t>
                      </a:r>
                    </a:p>
                  </a:txBody>
                  <a:tcPr>
                    <a:solidFill>
                      <a:schemeClr val="accent4"/>
                    </a:solidFill>
                  </a:tcPr>
                </a:tc>
                <a:extLst>
                  <a:ext uri="{0D108BD9-81ED-4DB2-BD59-A6C34878D82A}">
                    <a16:rowId xmlns:a16="http://schemas.microsoft.com/office/drawing/2014/main" val="2179053451"/>
                  </a:ext>
                </a:extLst>
              </a:tr>
              <a:tr h="316727">
                <a:tc>
                  <a:txBody>
                    <a:bodyPr/>
                    <a:lstStyle/>
                    <a:p>
                      <a:pPr algn="l"/>
                      <a:r>
                        <a:rPr lang="en-US" dirty="0"/>
                        <a:t>Behavioral Feature</a:t>
                      </a:r>
                    </a:p>
                  </a:txBody>
                  <a:tcPr/>
                </a:tc>
                <a:tc gridSpan="4">
                  <a:txBody>
                    <a:bodyPr/>
                    <a:lstStyle/>
                    <a:p>
                      <a:pPr algn="ctr"/>
                      <a:r>
                        <a:rPr lang="en-US" dirty="0"/>
                        <a:t>Desired Form</a:t>
                      </a:r>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448820406"/>
                  </a:ext>
                </a:extLst>
              </a:tr>
              <a:tr h="316727">
                <a:tc>
                  <a:txBody>
                    <a:bodyPr/>
                    <a:lstStyle/>
                    <a:p>
                      <a:pPr algn="l"/>
                      <a:r>
                        <a:rPr lang="en-US" dirty="0"/>
                        <a:t>9. Trainability</a:t>
                      </a:r>
                    </a:p>
                  </a:txBody>
                  <a:tcPr/>
                </a:tc>
                <a:tc>
                  <a:txBody>
                    <a:bodyPr/>
                    <a:lstStyle/>
                    <a:p>
                      <a:pPr algn="ctr"/>
                      <a:r>
                        <a:rPr lang="en-US" dirty="0"/>
                        <a:t>High </a:t>
                      </a:r>
                    </a:p>
                  </a:txBody>
                  <a:tcPr>
                    <a:solidFill>
                      <a:schemeClr val="accent2"/>
                    </a:solidFill>
                  </a:tcPr>
                </a:tc>
                <a:tc>
                  <a:txBody>
                    <a:bodyPr/>
                    <a:lstStyle/>
                    <a:p>
                      <a:pPr algn="ctr"/>
                      <a:r>
                        <a:rPr lang="en-US" dirty="0"/>
                        <a:t>Average</a:t>
                      </a:r>
                    </a:p>
                  </a:txBody>
                  <a:tcPr>
                    <a:solidFill>
                      <a:schemeClr val="accent5"/>
                    </a:solidFill>
                  </a:tcPr>
                </a:tc>
                <a:tc>
                  <a:txBody>
                    <a:bodyPr/>
                    <a:lstStyle/>
                    <a:p>
                      <a:pPr algn="ctr"/>
                      <a:r>
                        <a:rPr lang="en-US" dirty="0"/>
                        <a:t>Low</a:t>
                      </a:r>
                    </a:p>
                  </a:txBody>
                  <a:tcPr>
                    <a:solidFill>
                      <a:schemeClr val="accent6"/>
                    </a:solidFill>
                  </a:tcPr>
                </a:tc>
                <a:tc>
                  <a:txBody>
                    <a:bodyPr/>
                    <a:lstStyle/>
                    <a:p>
                      <a:pPr algn="ctr"/>
                      <a:r>
                        <a:rPr lang="en-US" dirty="0"/>
                        <a:t>Any</a:t>
                      </a:r>
                    </a:p>
                  </a:txBody>
                  <a:tcPr>
                    <a:solidFill>
                      <a:schemeClr val="accent4"/>
                    </a:solidFill>
                  </a:tcPr>
                </a:tc>
                <a:extLst>
                  <a:ext uri="{0D108BD9-81ED-4DB2-BD59-A6C34878D82A}">
                    <a16:rowId xmlns:a16="http://schemas.microsoft.com/office/drawing/2014/main" val="603987285"/>
                  </a:ext>
                </a:extLst>
              </a:tr>
              <a:tr h="316727">
                <a:tc>
                  <a:txBody>
                    <a:bodyPr/>
                    <a:lstStyle/>
                    <a:p>
                      <a:pPr algn="l"/>
                      <a:r>
                        <a:rPr lang="en-US" dirty="0"/>
                        <a:t>10. Disposition</a:t>
                      </a:r>
                    </a:p>
                  </a:txBody>
                  <a:tcPr/>
                </a:tc>
                <a:tc>
                  <a:txBody>
                    <a:bodyPr/>
                    <a:lstStyle/>
                    <a:p>
                      <a:pPr algn="ctr"/>
                      <a:r>
                        <a:rPr lang="en-US" dirty="0"/>
                        <a:t>Vicious</a:t>
                      </a:r>
                    </a:p>
                  </a:txBody>
                  <a:tcPr>
                    <a:solidFill>
                      <a:schemeClr val="accent2"/>
                    </a:solidFill>
                  </a:tcPr>
                </a:tc>
                <a:tc>
                  <a:txBody>
                    <a:bodyPr/>
                    <a:lstStyle/>
                    <a:p>
                      <a:pPr algn="ctr"/>
                      <a:r>
                        <a:rPr lang="en-US" dirty="0"/>
                        <a:t>Compatible</a:t>
                      </a:r>
                    </a:p>
                  </a:txBody>
                  <a:tcPr>
                    <a:solidFill>
                      <a:schemeClr val="accent5"/>
                    </a:solidFill>
                  </a:tcPr>
                </a:tc>
                <a:tc>
                  <a:txBody>
                    <a:bodyPr/>
                    <a:lstStyle/>
                    <a:p>
                      <a:pPr algn="ctr"/>
                      <a:r>
                        <a:rPr lang="en-US" dirty="0"/>
                        <a:t>Meek</a:t>
                      </a:r>
                    </a:p>
                  </a:txBody>
                  <a:tcPr>
                    <a:solidFill>
                      <a:schemeClr val="accent6"/>
                    </a:solidFill>
                  </a:tcPr>
                </a:tc>
                <a:tc>
                  <a:txBody>
                    <a:bodyPr/>
                    <a:lstStyle/>
                    <a:p>
                      <a:pPr algn="ctr"/>
                      <a:r>
                        <a:rPr lang="en-US" dirty="0"/>
                        <a:t>Any</a:t>
                      </a:r>
                    </a:p>
                  </a:txBody>
                  <a:tcPr>
                    <a:solidFill>
                      <a:schemeClr val="accent4"/>
                    </a:solidFill>
                  </a:tcPr>
                </a:tc>
                <a:extLst>
                  <a:ext uri="{0D108BD9-81ED-4DB2-BD59-A6C34878D82A}">
                    <a16:rowId xmlns:a16="http://schemas.microsoft.com/office/drawing/2014/main" val="3503784357"/>
                  </a:ext>
                </a:extLst>
              </a:tr>
              <a:tr h="316727">
                <a:tc>
                  <a:txBody>
                    <a:bodyPr/>
                    <a:lstStyle/>
                    <a:p>
                      <a:pPr algn="l"/>
                      <a:r>
                        <a:rPr lang="en-US" dirty="0"/>
                        <a:t>11. Bark</a:t>
                      </a:r>
                    </a:p>
                  </a:txBody>
                  <a:tcPr/>
                </a:tc>
                <a:tc>
                  <a:txBody>
                    <a:bodyPr/>
                    <a:lstStyle/>
                    <a:p>
                      <a:pPr algn="ctr"/>
                      <a:r>
                        <a:rPr lang="en-US" dirty="0"/>
                        <a:t>Very Loud</a:t>
                      </a:r>
                    </a:p>
                  </a:txBody>
                  <a:tcPr>
                    <a:solidFill>
                      <a:schemeClr val="accent2"/>
                    </a:solidFill>
                  </a:tcPr>
                </a:tc>
                <a:tc>
                  <a:txBody>
                    <a:bodyPr/>
                    <a:lstStyle/>
                    <a:p>
                      <a:pPr algn="ctr"/>
                      <a:r>
                        <a:rPr lang="en-US" dirty="0"/>
                        <a:t>Average</a:t>
                      </a:r>
                    </a:p>
                  </a:txBody>
                  <a:tcPr>
                    <a:solidFill>
                      <a:schemeClr val="accent5"/>
                    </a:solidFill>
                  </a:tcPr>
                </a:tc>
                <a:tc>
                  <a:txBody>
                    <a:bodyPr/>
                    <a:lstStyle/>
                    <a:p>
                      <a:pPr algn="ctr"/>
                      <a:r>
                        <a:rPr lang="en-US" dirty="0"/>
                        <a:t>Very Quiet</a:t>
                      </a:r>
                    </a:p>
                  </a:txBody>
                  <a:tcPr>
                    <a:solidFill>
                      <a:schemeClr val="accent6"/>
                    </a:solidFill>
                  </a:tcPr>
                </a:tc>
                <a:tc>
                  <a:txBody>
                    <a:bodyPr/>
                    <a:lstStyle/>
                    <a:p>
                      <a:pPr algn="ctr"/>
                      <a:r>
                        <a:rPr lang="en-US" dirty="0"/>
                        <a:t>Any</a:t>
                      </a:r>
                    </a:p>
                  </a:txBody>
                  <a:tcPr>
                    <a:solidFill>
                      <a:schemeClr val="accent4"/>
                    </a:solidFill>
                  </a:tcPr>
                </a:tc>
                <a:extLst>
                  <a:ext uri="{0D108BD9-81ED-4DB2-BD59-A6C34878D82A}">
                    <a16:rowId xmlns:a16="http://schemas.microsoft.com/office/drawing/2014/main" val="3588077044"/>
                  </a:ext>
                </a:extLst>
              </a:tr>
            </a:tbl>
          </a:graphicData>
        </a:graphic>
      </p:graphicFrame>
    </p:spTree>
    <p:extLst>
      <p:ext uri="{BB962C8B-B14F-4D97-AF65-F5344CB8AC3E}">
        <p14:creationId xmlns:p14="http://schemas.microsoft.com/office/powerpoint/2010/main" val="40253966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086CB-20D1-45E2-9420-4D763CBED0B2}"/>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A2AB318F-5F9C-4EA9-ABA1-C1251F91DF7D}"/>
              </a:ext>
            </a:extLst>
          </p:cNvPr>
          <p:cNvSpPr>
            <a:spLocks noGrp="1"/>
          </p:cNvSpPr>
          <p:nvPr>
            <p:ph idx="1"/>
          </p:nvPr>
        </p:nvSpPr>
        <p:spPr/>
        <p:txBody>
          <a:bodyPr/>
          <a:lstStyle/>
          <a:p>
            <a:pPr marL="0" indent="0">
              <a:buNone/>
            </a:pPr>
            <a:r>
              <a:rPr lang="en-US" dirty="0"/>
              <a:t>1. How can you determine which forms of the desired trait would be best for the offspring?</a:t>
            </a:r>
          </a:p>
          <a:p>
            <a:pPr marL="0" indent="0">
              <a:buNone/>
            </a:pPr>
            <a:endParaRPr lang="en-US" dirty="0"/>
          </a:p>
          <a:p>
            <a:pPr marL="0" indent="0">
              <a:buNone/>
            </a:pPr>
            <a:r>
              <a:rPr lang="en-US" dirty="0"/>
              <a:t> </a:t>
            </a:r>
          </a:p>
        </p:txBody>
      </p:sp>
    </p:spTree>
    <p:extLst>
      <p:ext uri="{BB962C8B-B14F-4D97-AF65-F5344CB8AC3E}">
        <p14:creationId xmlns:p14="http://schemas.microsoft.com/office/powerpoint/2010/main" val="2864411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43E985-51F0-449E-93B2-A44B5FA7AC89}"/>
              </a:ext>
            </a:extLst>
          </p:cNvPr>
          <p:cNvSpPr>
            <a:spLocks noGrp="1"/>
          </p:cNvSpPr>
          <p:nvPr>
            <p:ph type="title"/>
          </p:nvPr>
        </p:nvSpPr>
        <p:spPr>
          <a:xfrm>
            <a:off x="159025" y="159026"/>
            <a:ext cx="11926957" cy="1550503"/>
          </a:xfrm>
        </p:spPr>
        <p:txBody>
          <a:bodyPr>
            <a:normAutofit/>
          </a:bodyPr>
          <a:lstStyle/>
          <a:p>
            <a:r>
              <a:rPr lang="en-US" sz="4000" dirty="0"/>
              <a:t>2. Select the two breeds who have the desired traits</a:t>
            </a:r>
            <a:br>
              <a:rPr lang="en-US" sz="4000" dirty="0"/>
            </a:br>
            <a:r>
              <a:rPr lang="en-US" sz="2400" dirty="0"/>
              <a:t>Use the chart below to determine which two breeds have the desired traits and would be most appropriate to breed. Write the two breeds you have chosen to mate on your paper. </a:t>
            </a:r>
            <a:endParaRPr lang="en-US" sz="4000" dirty="0"/>
          </a:p>
        </p:txBody>
      </p:sp>
      <p:pic>
        <p:nvPicPr>
          <p:cNvPr id="4" name="Content Placeholder 3">
            <a:extLst>
              <a:ext uri="{FF2B5EF4-FFF2-40B4-BE49-F238E27FC236}">
                <a16:creationId xmlns:a16="http://schemas.microsoft.com/office/drawing/2014/main" id="{CD100939-3204-4CDA-B4F7-B92FD1F5DD88}"/>
              </a:ext>
            </a:extLst>
          </p:cNvPr>
          <p:cNvPicPr>
            <a:picLocks noGrp="1" noChangeAspect="1"/>
          </p:cNvPicPr>
          <p:nvPr>
            <p:ph idx="1"/>
          </p:nvPr>
        </p:nvPicPr>
        <p:blipFill>
          <a:blip r:embed="rId2"/>
          <a:stretch>
            <a:fillRect/>
          </a:stretch>
        </p:blipFill>
        <p:spPr>
          <a:xfrm>
            <a:off x="159025" y="1529332"/>
            <a:ext cx="7714408" cy="5184621"/>
          </a:xfrm>
          <a:prstGeom prst="rect">
            <a:avLst/>
          </a:prstGeom>
        </p:spPr>
      </p:pic>
      <p:sp>
        <p:nvSpPr>
          <p:cNvPr id="5" name="TextBox 4">
            <a:extLst>
              <a:ext uri="{FF2B5EF4-FFF2-40B4-BE49-F238E27FC236}">
                <a16:creationId xmlns:a16="http://schemas.microsoft.com/office/drawing/2014/main" id="{737C6E42-DFCA-4637-81A6-77EB6CAD251A}"/>
              </a:ext>
            </a:extLst>
          </p:cNvPr>
          <p:cNvSpPr txBox="1"/>
          <p:nvPr/>
        </p:nvSpPr>
        <p:spPr>
          <a:xfrm>
            <a:off x="7873433" y="3798476"/>
            <a:ext cx="3982991" cy="646331"/>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en-US" b="1" dirty="0"/>
              <a:t>Breeds Chosen to Mate:</a:t>
            </a:r>
          </a:p>
          <a:p>
            <a:r>
              <a:rPr lang="en-US" b="1" dirty="0"/>
              <a:t>_____________ X _______________</a:t>
            </a:r>
          </a:p>
        </p:txBody>
      </p:sp>
    </p:spTree>
    <p:extLst>
      <p:ext uri="{BB962C8B-B14F-4D97-AF65-F5344CB8AC3E}">
        <p14:creationId xmlns:p14="http://schemas.microsoft.com/office/powerpoint/2010/main" val="2257161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B1E98-5391-493A-AE84-2D6CE3776F21}"/>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6B6545F2-7301-4883-83B7-FA14231C2FA2}"/>
              </a:ext>
            </a:extLst>
          </p:cNvPr>
          <p:cNvSpPr>
            <a:spLocks noGrp="1"/>
          </p:cNvSpPr>
          <p:nvPr>
            <p:ph idx="1"/>
          </p:nvPr>
        </p:nvSpPr>
        <p:spPr/>
        <p:txBody>
          <a:bodyPr/>
          <a:lstStyle/>
          <a:p>
            <a:pPr marL="0" indent="0">
              <a:buNone/>
            </a:pPr>
            <a:r>
              <a:rPr lang="en-US" dirty="0"/>
              <a:t>2. How do you determine which two breeds should be used to mate and produce offspring?</a:t>
            </a:r>
          </a:p>
        </p:txBody>
      </p:sp>
    </p:spTree>
    <p:extLst>
      <p:ext uri="{BB962C8B-B14F-4D97-AF65-F5344CB8AC3E}">
        <p14:creationId xmlns:p14="http://schemas.microsoft.com/office/powerpoint/2010/main" val="35900296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96730-8953-418E-9203-A2F17544A20B}"/>
              </a:ext>
            </a:extLst>
          </p:cNvPr>
          <p:cNvSpPr>
            <a:spLocks noGrp="1"/>
          </p:cNvSpPr>
          <p:nvPr>
            <p:ph type="title"/>
          </p:nvPr>
        </p:nvSpPr>
        <p:spPr>
          <a:xfrm>
            <a:off x="159026" y="92765"/>
            <a:ext cx="11194774" cy="1961322"/>
          </a:xfrm>
        </p:spPr>
        <p:txBody>
          <a:bodyPr>
            <a:normAutofit fontScale="90000"/>
          </a:bodyPr>
          <a:lstStyle/>
          <a:p>
            <a:r>
              <a:rPr lang="en-US" dirty="0"/>
              <a:t>3. Determine the traits inherited by the Puppies</a:t>
            </a:r>
            <a:br>
              <a:rPr lang="en-US" dirty="0"/>
            </a:br>
            <a:r>
              <a:rPr lang="en-US" sz="2700" dirty="0"/>
              <a:t>Use your coin and dog breed chart on slide 5 to determine which trait each pup will inherit. For each feature listed flip the coin. If the coin lands “heads” the puppy will receive the trait from the first chosen breed. If the coin lands “tails” the puppy will receive the trait from the second chosen breed. Do this for all three puppies. </a:t>
            </a:r>
          </a:p>
        </p:txBody>
      </p:sp>
      <p:graphicFrame>
        <p:nvGraphicFramePr>
          <p:cNvPr id="7" name="Content Placeholder 3">
            <a:extLst>
              <a:ext uri="{FF2B5EF4-FFF2-40B4-BE49-F238E27FC236}">
                <a16:creationId xmlns:a16="http://schemas.microsoft.com/office/drawing/2014/main" id="{0741D9BD-0D83-405A-BDCA-1D944D5A2401}"/>
              </a:ext>
            </a:extLst>
          </p:cNvPr>
          <p:cNvGraphicFramePr>
            <a:graphicFrameLocks noGrp="1"/>
          </p:cNvGraphicFramePr>
          <p:nvPr>
            <p:ph idx="1"/>
            <p:extLst>
              <p:ext uri="{D42A27DB-BD31-4B8C-83A1-F6EECF244321}">
                <p14:modId xmlns:p14="http://schemas.microsoft.com/office/powerpoint/2010/main" val="3545043673"/>
              </p:ext>
            </p:extLst>
          </p:nvPr>
        </p:nvGraphicFramePr>
        <p:xfrm>
          <a:off x="1522343" y="2054087"/>
          <a:ext cx="8468140" cy="4754880"/>
        </p:xfrm>
        <a:graphic>
          <a:graphicData uri="http://schemas.openxmlformats.org/drawingml/2006/table">
            <a:tbl>
              <a:tblPr firstRow="1" bandRow="1"/>
              <a:tblGrid>
                <a:gridCol w="2117035">
                  <a:extLst>
                    <a:ext uri="{9D8B030D-6E8A-4147-A177-3AD203B41FA5}">
                      <a16:colId xmlns:a16="http://schemas.microsoft.com/office/drawing/2014/main" val="4113942623"/>
                    </a:ext>
                  </a:extLst>
                </a:gridCol>
                <a:gridCol w="2117035">
                  <a:extLst>
                    <a:ext uri="{9D8B030D-6E8A-4147-A177-3AD203B41FA5}">
                      <a16:colId xmlns:a16="http://schemas.microsoft.com/office/drawing/2014/main" val="603504004"/>
                    </a:ext>
                  </a:extLst>
                </a:gridCol>
                <a:gridCol w="2117035">
                  <a:extLst>
                    <a:ext uri="{9D8B030D-6E8A-4147-A177-3AD203B41FA5}">
                      <a16:colId xmlns:a16="http://schemas.microsoft.com/office/drawing/2014/main" val="3917843987"/>
                    </a:ext>
                  </a:extLst>
                </a:gridCol>
                <a:gridCol w="2117035">
                  <a:extLst>
                    <a:ext uri="{9D8B030D-6E8A-4147-A177-3AD203B41FA5}">
                      <a16:colId xmlns:a16="http://schemas.microsoft.com/office/drawing/2014/main" val="1119280562"/>
                    </a:ext>
                  </a:extLst>
                </a:gridCol>
              </a:tblGrid>
              <a:tr h="316727">
                <a:tc>
                  <a:txBody>
                    <a:bodyPr/>
                    <a:lstStyle/>
                    <a:p>
                      <a:pPr algn="ctr"/>
                      <a:r>
                        <a:rPr lang="en-US" dirty="0"/>
                        <a:t>Physical Feature</a:t>
                      </a:r>
                    </a:p>
                  </a:txBody>
                  <a:tcPr/>
                </a:tc>
                <a:tc>
                  <a:txBody>
                    <a:bodyPr/>
                    <a:lstStyle/>
                    <a:p>
                      <a:pPr algn="ctr"/>
                      <a:r>
                        <a:rPr lang="en-US" dirty="0"/>
                        <a:t>Puppy #1</a:t>
                      </a:r>
                    </a:p>
                  </a:txBody>
                  <a:tcPr/>
                </a:tc>
                <a:tc>
                  <a:txBody>
                    <a:bodyPr/>
                    <a:lstStyle/>
                    <a:p>
                      <a:pPr algn="ctr"/>
                      <a:r>
                        <a:rPr lang="en-US" dirty="0"/>
                        <a:t>Puppy #2</a:t>
                      </a:r>
                    </a:p>
                  </a:txBody>
                  <a:tcPr/>
                </a:tc>
                <a:tc>
                  <a:txBody>
                    <a:bodyPr/>
                    <a:lstStyle/>
                    <a:p>
                      <a:pPr algn="ctr"/>
                      <a:r>
                        <a:rPr lang="en-US" dirty="0"/>
                        <a:t>Puppy #3</a:t>
                      </a:r>
                    </a:p>
                  </a:txBody>
                  <a:tcPr/>
                </a:tc>
                <a:extLst>
                  <a:ext uri="{0D108BD9-81ED-4DB2-BD59-A6C34878D82A}">
                    <a16:rowId xmlns:a16="http://schemas.microsoft.com/office/drawing/2014/main" val="1157284759"/>
                  </a:ext>
                </a:extLst>
              </a:tr>
              <a:tr h="316727">
                <a:tc>
                  <a:txBody>
                    <a:bodyPr/>
                    <a:lstStyle/>
                    <a:p>
                      <a:pPr marL="342900" indent="-342900" algn="l">
                        <a:buAutoNum type="arabicPeriod"/>
                      </a:pPr>
                      <a:r>
                        <a:rPr lang="en-US" dirty="0"/>
                        <a:t>Smell</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978151722"/>
                  </a:ext>
                </a:extLst>
              </a:tr>
              <a:tr h="316727">
                <a:tc>
                  <a:txBody>
                    <a:bodyPr/>
                    <a:lstStyle/>
                    <a:p>
                      <a:pPr algn="l"/>
                      <a:r>
                        <a:rPr lang="en-US" dirty="0"/>
                        <a:t>2. Sight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3059084338"/>
                  </a:ext>
                </a:extLst>
              </a:tr>
              <a:tr h="316727">
                <a:tc>
                  <a:txBody>
                    <a:bodyPr/>
                    <a:lstStyle/>
                    <a:p>
                      <a:pPr algn="l"/>
                      <a:r>
                        <a:rPr lang="en-US" dirty="0"/>
                        <a:t>3. Hearing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858633282"/>
                  </a:ext>
                </a:extLst>
              </a:tr>
              <a:tr h="316727">
                <a:tc>
                  <a:txBody>
                    <a:bodyPr/>
                    <a:lstStyle/>
                    <a:p>
                      <a:pPr algn="l"/>
                      <a:r>
                        <a:rPr lang="en-US" dirty="0"/>
                        <a:t>4. Speed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3961538958"/>
                  </a:ext>
                </a:extLst>
              </a:tr>
              <a:tr h="316727">
                <a:tc>
                  <a:txBody>
                    <a:bodyPr/>
                    <a:lstStyle/>
                    <a:p>
                      <a:pPr algn="l"/>
                      <a:r>
                        <a:rPr lang="en-US" dirty="0"/>
                        <a:t>5. Endurance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3779503583"/>
                  </a:ext>
                </a:extLst>
              </a:tr>
              <a:tr h="316727">
                <a:tc>
                  <a:txBody>
                    <a:bodyPr/>
                    <a:lstStyle/>
                    <a:p>
                      <a:pPr algn="l"/>
                      <a:r>
                        <a:rPr lang="en-US" dirty="0"/>
                        <a:t>6. Strength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2626294371"/>
                  </a:ext>
                </a:extLst>
              </a:tr>
              <a:tr h="316727">
                <a:tc>
                  <a:txBody>
                    <a:bodyPr/>
                    <a:lstStyle/>
                    <a:p>
                      <a:pPr algn="l"/>
                      <a:r>
                        <a:rPr lang="en-US" dirty="0"/>
                        <a:t>7. Coat Color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1172154715"/>
                  </a:ext>
                </a:extLst>
              </a:tr>
              <a:tr h="316727">
                <a:tc>
                  <a:txBody>
                    <a:bodyPr/>
                    <a:lstStyle/>
                    <a:p>
                      <a:pPr algn="l"/>
                      <a:r>
                        <a:rPr lang="en-US" dirty="0"/>
                        <a:t>8. Hair Length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2179053451"/>
                  </a:ext>
                </a:extLst>
              </a:tr>
              <a:tr h="316727">
                <a:tc>
                  <a:txBody>
                    <a:bodyPr/>
                    <a:lstStyle/>
                    <a:p>
                      <a:pPr algn="l"/>
                      <a:r>
                        <a:rPr lang="en-US" dirty="0"/>
                        <a:t>Behavioral Feature</a:t>
                      </a:r>
                    </a:p>
                  </a:txBody>
                  <a:tcPr/>
                </a:tc>
                <a:tc gridSpan="3">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448820406"/>
                  </a:ext>
                </a:extLst>
              </a:tr>
              <a:tr h="316727">
                <a:tc>
                  <a:txBody>
                    <a:bodyPr/>
                    <a:lstStyle/>
                    <a:p>
                      <a:pPr algn="l"/>
                      <a:r>
                        <a:rPr lang="en-US" dirty="0"/>
                        <a:t>9. Trainability</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603987285"/>
                  </a:ext>
                </a:extLst>
              </a:tr>
              <a:tr h="316727">
                <a:tc>
                  <a:txBody>
                    <a:bodyPr/>
                    <a:lstStyle/>
                    <a:p>
                      <a:pPr algn="l"/>
                      <a:r>
                        <a:rPr lang="en-US" dirty="0"/>
                        <a:t>10. Disposition</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3503784357"/>
                  </a:ext>
                </a:extLst>
              </a:tr>
              <a:tr h="316727">
                <a:tc>
                  <a:txBody>
                    <a:bodyPr/>
                    <a:lstStyle/>
                    <a:p>
                      <a:pPr algn="l"/>
                      <a:r>
                        <a:rPr lang="en-US" dirty="0"/>
                        <a:t>11. Bark</a:t>
                      </a:r>
                    </a:p>
                  </a:txBody>
                  <a:tcPr/>
                </a:tc>
                <a:tc>
                  <a:txBody>
                    <a:bodyPr/>
                    <a:lstStyle/>
                    <a:p>
                      <a:pPr algn="ctr"/>
                      <a:endParaRPr lang="en-US" dirty="0"/>
                    </a:p>
                  </a:txBody>
                  <a:tcPr/>
                </a:tc>
                <a:tc>
                  <a:txBody>
                    <a:bodyPr/>
                    <a:lstStyle/>
                    <a:p>
                      <a:pPr algn="ctr"/>
                      <a:endParaRPr lang="en-US" dirty="0"/>
                    </a:p>
                  </a:txBody>
                  <a:tcPr/>
                </a:tc>
                <a:tc>
                  <a:txBody>
                    <a:bodyPr/>
                    <a:lstStyle/>
                    <a:p>
                      <a:pPr algn="ctr"/>
                      <a:endParaRPr lang="en-US" dirty="0"/>
                    </a:p>
                  </a:txBody>
                  <a:tcPr/>
                </a:tc>
                <a:extLst>
                  <a:ext uri="{0D108BD9-81ED-4DB2-BD59-A6C34878D82A}">
                    <a16:rowId xmlns:a16="http://schemas.microsoft.com/office/drawing/2014/main" val="3588077044"/>
                  </a:ext>
                </a:extLst>
              </a:tr>
            </a:tbl>
          </a:graphicData>
        </a:graphic>
      </p:graphicFrame>
    </p:spTree>
    <p:extLst>
      <p:ext uri="{BB962C8B-B14F-4D97-AF65-F5344CB8AC3E}">
        <p14:creationId xmlns:p14="http://schemas.microsoft.com/office/powerpoint/2010/main" val="20958141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D942E-36E3-4FA0-B7C0-C248C4A69237}"/>
              </a:ext>
            </a:extLst>
          </p:cNvPr>
          <p:cNvSpPr>
            <a:spLocks noGrp="1"/>
          </p:cNvSpPr>
          <p:nvPr>
            <p:ph type="title"/>
          </p:nvPr>
        </p:nvSpPr>
        <p:spPr/>
        <p:txBody>
          <a:bodyPr/>
          <a:lstStyle/>
          <a:p>
            <a:r>
              <a:rPr lang="en-US" dirty="0"/>
              <a:t>Question:</a:t>
            </a:r>
          </a:p>
        </p:txBody>
      </p:sp>
      <p:sp>
        <p:nvSpPr>
          <p:cNvPr id="3" name="Content Placeholder 2">
            <a:extLst>
              <a:ext uri="{FF2B5EF4-FFF2-40B4-BE49-F238E27FC236}">
                <a16:creationId xmlns:a16="http://schemas.microsoft.com/office/drawing/2014/main" id="{5BEB6A8F-8C69-4759-8C83-6417CD95BABB}"/>
              </a:ext>
            </a:extLst>
          </p:cNvPr>
          <p:cNvSpPr>
            <a:spLocks noGrp="1"/>
          </p:cNvSpPr>
          <p:nvPr>
            <p:ph idx="1"/>
          </p:nvPr>
        </p:nvSpPr>
        <p:spPr/>
        <p:txBody>
          <a:bodyPr/>
          <a:lstStyle/>
          <a:p>
            <a:pPr marL="0" indent="0">
              <a:buNone/>
            </a:pPr>
            <a:r>
              <a:rPr lang="en-US" dirty="0"/>
              <a:t>3. How do you know which puppy is going to be the best for the scientist to use in the waterfowl project?</a:t>
            </a:r>
          </a:p>
          <a:p>
            <a:pPr marL="0" indent="0">
              <a:buNone/>
            </a:pPr>
            <a:endParaRPr lang="en-US" dirty="0"/>
          </a:p>
          <a:p>
            <a:pPr marL="0" indent="0">
              <a:buNone/>
            </a:pPr>
            <a:endParaRPr lang="en-US" dirty="0"/>
          </a:p>
          <a:p>
            <a:pPr marL="0" indent="0">
              <a:buNone/>
            </a:pPr>
            <a:r>
              <a:rPr lang="en-US" dirty="0"/>
              <a:t>4. In this activity the puppy had a 25% chance of inheriting each trait (smell, sight, hearing, </a:t>
            </a:r>
            <a:r>
              <a:rPr lang="en-US" dirty="0" err="1"/>
              <a:t>etc</a:t>
            </a:r>
            <a:r>
              <a:rPr lang="en-US" dirty="0"/>
              <a:t>). Is this true in real life?</a:t>
            </a:r>
          </a:p>
          <a:p>
            <a:pPr marL="0" indent="0">
              <a:buNone/>
            </a:pPr>
            <a:endParaRPr lang="en-US" dirty="0"/>
          </a:p>
        </p:txBody>
      </p:sp>
    </p:spTree>
    <p:extLst>
      <p:ext uri="{BB962C8B-B14F-4D97-AF65-F5344CB8AC3E}">
        <p14:creationId xmlns:p14="http://schemas.microsoft.com/office/powerpoint/2010/main" val="36276757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12345-B94C-48F0-BFD7-E1C3702D1B68}"/>
              </a:ext>
            </a:extLst>
          </p:cNvPr>
          <p:cNvSpPr>
            <a:spLocks noGrp="1"/>
          </p:cNvSpPr>
          <p:nvPr>
            <p:ph type="title"/>
          </p:nvPr>
        </p:nvSpPr>
        <p:spPr>
          <a:xfrm>
            <a:off x="159025" y="127138"/>
            <a:ext cx="10515600" cy="1325563"/>
          </a:xfrm>
        </p:spPr>
        <p:txBody>
          <a:bodyPr>
            <a:normAutofit/>
          </a:bodyPr>
          <a:lstStyle/>
          <a:p>
            <a:r>
              <a:rPr lang="en-US" dirty="0"/>
              <a:t>Example Answers #1 </a:t>
            </a:r>
            <a:r>
              <a:rPr lang="en-US" sz="2400" dirty="0">
                <a:solidFill>
                  <a:srgbClr val="FF0000"/>
                </a:solidFill>
              </a:rPr>
              <a:t>This is only one variation of possible answers.</a:t>
            </a:r>
            <a:endParaRPr lang="en-US" dirty="0">
              <a:solidFill>
                <a:srgbClr val="FF0000"/>
              </a:solidFill>
            </a:endParaRPr>
          </a:p>
        </p:txBody>
      </p:sp>
      <p:graphicFrame>
        <p:nvGraphicFramePr>
          <p:cNvPr id="4" name="Content Placeholder 3">
            <a:extLst>
              <a:ext uri="{FF2B5EF4-FFF2-40B4-BE49-F238E27FC236}">
                <a16:creationId xmlns:a16="http://schemas.microsoft.com/office/drawing/2014/main" id="{75544890-0BEB-4797-B106-2272D42238AE}"/>
              </a:ext>
            </a:extLst>
          </p:cNvPr>
          <p:cNvGraphicFramePr>
            <a:graphicFrameLocks/>
          </p:cNvGraphicFramePr>
          <p:nvPr>
            <p:extLst>
              <p:ext uri="{D42A27DB-BD31-4B8C-83A1-F6EECF244321}">
                <p14:modId xmlns:p14="http://schemas.microsoft.com/office/powerpoint/2010/main" val="3546844678"/>
              </p:ext>
            </p:extLst>
          </p:nvPr>
        </p:nvGraphicFramePr>
        <p:xfrm>
          <a:off x="251790" y="1452701"/>
          <a:ext cx="11794435" cy="4754880"/>
        </p:xfrm>
        <a:graphic>
          <a:graphicData uri="http://schemas.openxmlformats.org/drawingml/2006/table">
            <a:tbl>
              <a:tblPr firstRow="1" bandRow="1"/>
              <a:tblGrid>
                <a:gridCol w="2358887">
                  <a:extLst>
                    <a:ext uri="{9D8B030D-6E8A-4147-A177-3AD203B41FA5}">
                      <a16:colId xmlns:a16="http://schemas.microsoft.com/office/drawing/2014/main" val="4113942623"/>
                    </a:ext>
                  </a:extLst>
                </a:gridCol>
                <a:gridCol w="2358887">
                  <a:extLst>
                    <a:ext uri="{9D8B030D-6E8A-4147-A177-3AD203B41FA5}">
                      <a16:colId xmlns:a16="http://schemas.microsoft.com/office/drawing/2014/main" val="603504004"/>
                    </a:ext>
                  </a:extLst>
                </a:gridCol>
                <a:gridCol w="2358887">
                  <a:extLst>
                    <a:ext uri="{9D8B030D-6E8A-4147-A177-3AD203B41FA5}">
                      <a16:colId xmlns:a16="http://schemas.microsoft.com/office/drawing/2014/main" val="3917843987"/>
                    </a:ext>
                  </a:extLst>
                </a:gridCol>
                <a:gridCol w="2358887">
                  <a:extLst>
                    <a:ext uri="{9D8B030D-6E8A-4147-A177-3AD203B41FA5}">
                      <a16:colId xmlns:a16="http://schemas.microsoft.com/office/drawing/2014/main" val="1119280562"/>
                    </a:ext>
                  </a:extLst>
                </a:gridCol>
                <a:gridCol w="2358887">
                  <a:extLst>
                    <a:ext uri="{9D8B030D-6E8A-4147-A177-3AD203B41FA5}">
                      <a16:colId xmlns:a16="http://schemas.microsoft.com/office/drawing/2014/main" val="2066215355"/>
                    </a:ext>
                  </a:extLst>
                </a:gridCol>
              </a:tblGrid>
              <a:tr h="316727">
                <a:tc>
                  <a:txBody>
                    <a:bodyPr/>
                    <a:lstStyle/>
                    <a:p>
                      <a:pPr algn="ctr"/>
                      <a:r>
                        <a:rPr lang="en-US" dirty="0"/>
                        <a:t>Physical Feature</a:t>
                      </a:r>
                    </a:p>
                  </a:txBody>
                  <a:tcPr/>
                </a:tc>
                <a:tc gridSpan="4">
                  <a:txBody>
                    <a:bodyPr/>
                    <a:lstStyle/>
                    <a:p>
                      <a:pPr algn="ctr"/>
                      <a:r>
                        <a:rPr lang="en-US" dirty="0"/>
                        <a:t>Desired Form</a:t>
                      </a:r>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157284759"/>
                  </a:ext>
                </a:extLst>
              </a:tr>
              <a:tr h="316727">
                <a:tc>
                  <a:txBody>
                    <a:bodyPr/>
                    <a:lstStyle/>
                    <a:p>
                      <a:pPr marL="342900" indent="-342900" algn="l">
                        <a:buAutoNum type="arabicPeriod"/>
                      </a:pPr>
                      <a:r>
                        <a:rPr lang="en-US" dirty="0"/>
                        <a:t>Smell</a:t>
                      </a:r>
                    </a:p>
                  </a:txBody>
                  <a:tcPr/>
                </a:tc>
                <a:tc>
                  <a:txBody>
                    <a:bodyPr/>
                    <a:lstStyle/>
                    <a:p>
                      <a:pPr algn="ctr"/>
                      <a:r>
                        <a:rPr lang="en-US" dirty="0"/>
                        <a:t>Above average</a:t>
                      </a:r>
                    </a:p>
                  </a:txBody>
                  <a:tcPr>
                    <a:solidFill>
                      <a:schemeClr val="accent2"/>
                    </a:solidFill>
                  </a:tcPr>
                </a:tc>
                <a:tc>
                  <a:txBody>
                    <a:bodyPr/>
                    <a:lstStyle/>
                    <a:p>
                      <a:pPr algn="ctr"/>
                      <a:r>
                        <a:rPr lang="en-US" dirty="0"/>
                        <a:t>Average</a:t>
                      </a:r>
                    </a:p>
                  </a:txBody>
                  <a:tcPr>
                    <a:solidFill>
                      <a:schemeClr val="accent5"/>
                    </a:solidFill>
                  </a:tcPr>
                </a:tc>
                <a:tc>
                  <a:txBody>
                    <a:bodyPr/>
                    <a:lstStyle/>
                    <a:p>
                      <a:pPr algn="ctr"/>
                      <a:r>
                        <a:rPr lang="en-US" dirty="0"/>
                        <a:t>Below Average</a:t>
                      </a:r>
                    </a:p>
                  </a:txBody>
                  <a:tcPr>
                    <a:solidFill>
                      <a:schemeClr val="accent6"/>
                    </a:solidFill>
                  </a:tcPr>
                </a:tc>
                <a:tc>
                  <a:txBody>
                    <a:bodyPr/>
                    <a:lstStyle/>
                    <a:p>
                      <a:pPr algn="ctr"/>
                      <a:r>
                        <a:rPr lang="en-US" dirty="0"/>
                        <a:t>Any</a:t>
                      </a:r>
                    </a:p>
                  </a:txBody>
                  <a:tcPr>
                    <a:solidFill>
                      <a:schemeClr val="accent4"/>
                    </a:solidFill>
                  </a:tcPr>
                </a:tc>
                <a:extLst>
                  <a:ext uri="{0D108BD9-81ED-4DB2-BD59-A6C34878D82A}">
                    <a16:rowId xmlns:a16="http://schemas.microsoft.com/office/drawing/2014/main" val="978151722"/>
                  </a:ext>
                </a:extLst>
              </a:tr>
              <a:tr h="316727">
                <a:tc>
                  <a:txBody>
                    <a:bodyPr/>
                    <a:lstStyle/>
                    <a:p>
                      <a:pPr algn="l"/>
                      <a:r>
                        <a:rPr lang="en-US" dirty="0"/>
                        <a:t>2. Sight</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Above average</a:t>
                      </a:r>
                    </a:p>
                  </a:txBody>
                  <a:tcP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Average</a:t>
                      </a:r>
                    </a:p>
                  </a:txBody>
                  <a:tcPr>
                    <a:solidFill>
                      <a:schemeClr val="accent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Below Average</a:t>
                      </a:r>
                    </a:p>
                  </a:txBody>
                  <a:tcPr>
                    <a:solidFill>
                      <a:schemeClr val="accent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Any</a:t>
                      </a:r>
                    </a:p>
                  </a:txBody>
                  <a:tcPr>
                    <a:solidFill>
                      <a:schemeClr val="accent4"/>
                    </a:solidFill>
                  </a:tcPr>
                </a:tc>
                <a:extLst>
                  <a:ext uri="{0D108BD9-81ED-4DB2-BD59-A6C34878D82A}">
                    <a16:rowId xmlns:a16="http://schemas.microsoft.com/office/drawing/2014/main" val="3059084338"/>
                  </a:ext>
                </a:extLst>
              </a:tr>
              <a:tr h="316727">
                <a:tc>
                  <a:txBody>
                    <a:bodyPr/>
                    <a:lstStyle/>
                    <a:p>
                      <a:pPr algn="l"/>
                      <a:r>
                        <a:rPr lang="en-US" dirty="0"/>
                        <a:t>3. Hearing</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Above average</a:t>
                      </a:r>
                    </a:p>
                  </a:txBody>
                  <a:tcP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Average</a:t>
                      </a:r>
                    </a:p>
                  </a:txBody>
                  <a:tcPr>
                    <a:solidFill>
                      <a:schemeClr val="accent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Below Average</a:t>
                      </a:r>
                    </a:p>
                  </a:txBody>
                  <a:tcPr>
                    <a:solidFill>
                      <a:schemeClr val="accent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Any</a:t>
                      </a:r>
                    </a:p>
                  </a:txBody>
                  <a:tcPr>
                    <a:solidFill>
                      <a:schemeClr val="accent4"/>
                    </a:solidFill>
                  </a:tcPr>
                </a:tc>
                <a:extLst>
                  <a:ext uri="{0D108BD9-81ED-4DB2-BD59-A6C34878D82A}">
                    <a16:rowId xmlns:a16="http://schemas.microsoft.com/office/drawing/2014/main" val="858633282"/>
                  </a:ext>
                </a:extLst>
              </a:tr>
              <a:tr h="316727">
                <a:tc>
                  <a:txBody>
                    <a:bodyPr/>
                    <a:lstStyle/>
                    <a:p>
                      <a:pPr algn="l"/>
                      <a:r>
                        <a:rPr lang="en-US" dirty="0"/>
                        <a:t>4. Speed</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Above average</a:t>
                      </a:r>
                    </a:p>
                  </a:txBody>
                  <a:tcP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Average</a:t>
                      </a:r>
                    </a:p>
                  </a:txBody>
                  <a:tcPr>
                    <a:solidFill>
                      <a:schemeClr val="accent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Below Average</a:t>
                      </a:r>
                    </a:p>
                  </a:txBody>
                  <a:tcPr>
                    <a:solidFill>
                      <a:schemeClr val="accent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Any</a:t>
                      </a:r>
                    </a:p>
                  </a:txBody>
                  <a:tcPr>
                    <a:solidFill>
                      <a:schemeClr val="accent4"/>
                    </a:solidFill>
                  </a:tcPr>
                </a:tc>
                <a:extLst>
                  <a:ext uri="{0D108BD9-81ED-4DB2-BD59-A6C34878D82A}">
                    <a16:rowId xmlns:a16="http://schemas.microsoft.com/office/drawing/2014/main" val="3961538958"/>
                  </a:ext>
                </a:extLst>
              </a:tr>
              <a:tr h="316727">
                <a:tc>
                  <a:txBody>
                    <a:bodyPr/>
                    <a:lstStyle/>
                    <a:p>
                      <a:pPr algn="l"/>
                      <a:r>
                        <a:rPr lang="en-US" dirty="0"/>
                        <a:t>5. Endurance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Above average</a:t>
                      </a:r>
                    </a:p>
                  </a:txBody>
                  <a:tcP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Average</a:t>
                      </a:r>
                    </a:p>
                  </a:txBody>
                  <a:tcPr>
                    <a:solidFill>
                      <a:schemeClr val="accent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Below Average</a:t>
                      </a:r>
                    </a:p>
                  </a:txBody>
                  <a:tcPr>
                    <a:solidFill>
                      <a:schemeClr val="accent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Any</a:t>
                      </a:r>
                    </a:p>
                  </a:txBody>
                  <a:tcPr>
                    <a:solidFill>
                      <a:schemeClr val="accent4"/>
                    </a:solidFill>
                  </a:tcPr>
                </a:tc>
                <a:extLst>
                  <a:ext uri="{0D108BD9-81ED-4DB2-BD59-A6C34878D82A}">
                    <a16:rowId xmlns:a16="http://schemas.microsoft.com/office/drawing/2014/main" val="3779503583"/>
                  </a:ext>
                </a:extLst>
              </a:tr>
              <a:tr h="316727">
                <a:tc>
                  <a:txBody>
                    <a:bodyPr/>
                    <a:lstStyle/>
                    <a:p>
                      <a:pPr algn="l"/>
                      <a:r>
                        <a:rPr lang="en-US" dirty="0"/>
                        <a:t>6. Strength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Above average</a:t>
                      </a:r>
                    </a:p>
                  </a:txBody>
                  <a:tcP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Average</a:t>
                      </a:r>
                    </a:p>
                  </a:txBody>
                  <a:tcPr>
                    <a:solidFill>
                      <a:schemeClr val="accent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Below Average</a:t>
                      </a:r>
                    </a:p>
                  </a:txBody>
                  <a:tcPr>
                    <a:solidFill>
                      <a:schemeClr val="accent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Any</a:t>
                      </a:r>
                    </a:p>
                  </a:txBody>
                  <a:tcPr>
                    <a:solidFill>
                      <a:schemeClr val="accent4"/>
                    </a:solidFill>
                  </a:tcPr>
                </a:tc>
                <a:extLst>
                  <a:ext uri="{0D108BD9-81ED-4DB2-BD59-A6C34878D82A}">
                    <a16:rowId xmlns:a16="http://schemas.microsoft.com/office/drawing/2014/main" val="2626294371"/>
                  </a:ext>
                </a:extLst>
              </a:tr>
              <a:tr h="316727">
                <a:tc>
                  <a:txBody>
                    <a:bodyPr/>
                    <a:lstStyle/>
                    <a:p>
                      <a:pPr algn="l"/>
                      <a:r>
                        <a:rPr lang="en-US" dirty="0"/>
                        <a:t>7. Coat Color</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Very Dark</a:t>
                      </a:r>
                    </a:p>
                  </a:txBody>
                  <a:tcP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Average</a:t>
                      </a:r>
                    </a:p>
                  </a:txBody>
                  <a:tcPr>
                    <a:solidFill>
                      <a:schemeClr val="accent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Very Light</a:t>
                      </a:r>
                    </a:p>
                  </a:txBody>
                  <a:tcPr>
                    <a:solidFill>
                      <a:schemeClr val="accent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Any</a:t>
                      </a:r>
                    </a:p>
                  </a:txBody>
                  <a:tcPr>
                    <a:solidFill>
                      <a:schemeClr val="accent4"/>
                    </a:solidFill>
                  </a:tcPr>
                </a:tc>
                <a:extLst>
                  <a:ext uri="{0D108BD9-81ED-4DB2-BD59-A6C34878D82A}">
                    <a16:rowId xmlns:a16="http://schemas.microsoft.com/office/drawing/2014/main" val="1172154715"/>
                  </a:ext>
                </a:extLst>
              </a:tr>
              <a:tr h="316727">
                <a:tc>
                  <a:txBody>
                    <a:bodyPr/>
                    <a:lstStyle/>
                    <a:p>
                      <a:pPr algn="l"/>
                      <a:r>
                        <a:rPr lang="en-US" dirty="0"/>
                        <a:t>8. Hair Length</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Long</a:t>
                      </a:r>
                    </a:p>
                  </a:txBody>
                  <a:tcP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Average</a:t>
                      </a:r>
                    </a:p>
                  </a:txBody>
                  <a:tcPr>
                    <a:solidFill>
                      <a:schemeClr val="accent5"/>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Short</a:t>
                      </a:r>
                    </a:p>
                  </a:txBody>
                  <a:tcPr>
                    <a:solidFill>
                      <a:schemeClr val="accent6"/>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Any</a:t>
                      </a:r>
                    </a:p>
                  </a:txBody>
                  <a:tcPr>
                    <a:solidFill>
                      <a:schemeClr val="accent4"/>
                    </a:solidFill>
                  </a:tcPr>
                </a:tc>
                <a:extLst>
                  <a:ext uri="{0D108BD9-81ED-4DB2-BD59-A6C34878D82A}">
                    <a16:rowId xmlns:a16="http://schemas.microsoft.com/office/drawing/2014/main" val="2179053451"/>
                  </a:ext>
                </a:extLst>
              </a:tr>
              <a:tr h="316727">
                <a:tc>
                  <a:txBody>
                    <a:bodyPr/>
                    <a:lstStyle/>
                    <a:p>
                      <a:pPr algn="l"/>
                      <a:r>
                        <a:rPr lang="en-US" dirty="0"/>
                        <a:t>Behavioral Feature</a:t>
                      </a:r>
                    </a:p>
                  </a:txBody>
                  <a:tcPr/>
                </a:tc>
                <a:tc gridSpan="4">
                  <a:txBody>
                    <a:bodyPr/>
                    <a:lstStyle/>
                    <a:p>
                      <a:pPr algn="ctr"/>
                      <a:r>
                        <a:rPr lang="en-US" dirty="0"/>
                        <a:t>Desired Form</a:t>
                      </a:r>
                    </a:p>
                  </a:txBody>
                  <a:tcPr/>
                </a:tc>
                <a:tc hMerge="1">
                  <a:txBody>
                    <a:bodyPr/>
                    <a:lstStyle/>
                    <a:p>
                      <a:pPr algn="ctr"/>
                      <a:endParaRPr lang="en-US" dirty="0"/>
                    </a:p>
                  </a:txBody>
                  <a:tcPr/>
                </a:tc>
                <a:tc hMerge="1">
                  <a:txBody>
                    <a:bodyPr/>
                    <a:lstStyle/>
                    <a:p>
                      <a:pPr algn="ctr"/>
                      <a:endParaRPr lang="en-US" dirty="0"/>
                    </a:p>
                  </a:txBody>
                  <a:tcPr/>
                </a:tc>
                <a:tc hMerge="1">
                  <a:txBody>
                    <a:bodyPr/>
                    <a:lstStyle/>
                    <a:p>
                      <a:pPr algn="ctr"/>
                      <a:endParaRPr lang="en-US" dirty="0"/>
                    </a:p>
                  </a:txBody>
                  <a:tcPr/>
                </a:tc>
                <a:extLst>
                  <a:ext uri="{0D108BD9-81ED-4DB2-BD59-A6C34878D82A}">
                    <a16:rowId xmlns:a16="http://schemas.microsoft.com/office/drawing/2014/main" val="1448820406"/>
                  </a:ext>
                </a:extLst>
              </a:tr>
              <a:tr h="316727">
                <a:tc>
                  <a:txBody>
                    <a:bodyPr/>
                    <a:lstStyle/>
                    <a:p>
                      <a:pPr algn="l"/>
                      <a:r>
                        <a:rPr lang="en-US" dirty="0"/>
                        <a:t>9. Trainability</a:t>
                      </a:r>
                    </a:p>
                  </a:txBody>
                  <a:tcPr/>
                </a:tc>
                <a:tc>
                  <a:txBody>
                    <a:bodyPr/>
                    <a:lstStyle/>
                    <a:p>
                      <a:pPr algn="ctr"/>
                      <a:r>
                        <a:rPr lang="en-US" dirty="0"/>
                        <a:t>High </a:t>
                      </a:r>
                    </a:p>
                  </a:txBody>
                  <a:tcPr>
                    <a:solidFill>
                      <a:schemeClr val="accent2"/>
                    </a:solidFill>
                  </a:tcPr>
                </a:tc>
                <a:tc>
                  <a:txBody>
                    <a:bodyPr/>
                    <a:lstStyle/>
                    <a:p>
                      <a:pPr algn="ctr"/>
                      <a:r>
                        <a:rPr lang="en-US" dirty="0"/>
                        <a:t>Average</a:t>
                      </a:r>
                    </a:p>
                  </a:txBody>
                  <a:tcPr>
                    <a:solidFill>
                      <a:schemeClr val="accent5"/>
                    </a:solidFill>
                  </a:tcPr>
                </a:tc>
                <a:tc>
                  <a:txBody>
                    <a:bodyPr/>
                    <a:lstStyle/>
                    <a:p>
                      <a:pPr algn="ctr"/>
                      <a:r>
                        <a:rPr lang="en-US" dirty="0"/>
                        <a:t>Low</a:t>
                      </a:r>
                    </a:p>
                  </a:txBody>
                  <a:tcPr>
                    <a:solidFill>
                      <a:schemeClr val="accent6"/>
                    </a:solidFill>
                  </a:tcPr>
                </a:tc>
                <a:tc>
                  <a:txBody>
                    <a:bodyPr/>
                    <a:lstStyle/>
                    <a:p>
                      <a:pPr algn="ctr"/>
                      <a:r>
                        <a:rPr lang="en-US" dirty="0"/>
                        <a:t>Any</a:t>
                      </a:r>
                    </a:p>
                  </a:txBody>
                  <a:tcPr>
                    <a:solidFill>
                      <a:schemeClr val="accent4"/>
                    </a:solidFill>
                  </a:tcPr>
                </a:tc>
                <a:extLst>
                  <a:ext uri="{0D108BD9-81ED-4DB2-BD59-A6C34878D82A}">
                    <a16:rowId xmlns:a16="http://schemas.microsoft.com/office/drawing/2014/main" val="603987285"/>
                  </a:ext>
                </a:extLst>
              </a:tr>
              <a:tr h="316727">
                <a:tc>
                  <a:txBody>
                    <a:bodyPr/>
                    <a:lstStyle/>
                    <a:p>
                      <a:pPr algn="l"/>
                      <a:r>
                        <a:rPr lang="en-US" dirty="0"/>
                        <a:t>10. Disposition</a:t>
                      </a:r>
                    </a:p>
                  </a:txBody>
                  <a:tcPr/>
                </a:tc>
                <a:tc>
                  <a:txBody>
                    <a:bodyPr/>
                    <a:lstStyle/>
                    <a:p>
                      <a:pPr algn="ctr"/>
                      <a:r>
                        <a:rPr lang="en-US" dirty="0"/>
                        <a:t>Vicious</a:t>
                      </a:r>
                    </a:p>
                  </a:txBody>
                  <a:tcPr>
                    <a:solidFill>
                      <a:schemeClr val="accent2"/>
                    </a:solidFill>
                  </a:tcPr>
                </a:tc>
                <a:tc>
                  <a:txBody>
                    <a:bodyPr/>
                    <a:lstStyle/>
                    <a:p>
                      <a:pPr algn="ctr"/>
                      <a:r>
                        <a:rPr lang="en-US" dirty="0"/>
                        <a:t>Compatible</a:t>
                      </a:r>
                    </a:p>
                  </a:txBody>
                  <a:tcPr>
                    <a:solidFill>
                      <a:schemeClr val="accent5"/>
                    </a:solidFill>
                  </a:tcPr>
                </a:tc>
                <a:tc>
                  <a:txBody>
                    <a:bodyPr/>
                    <a:lstStyle/>
                    <a:p>
                      <a:pPr algn="ctr"/>
                      <a:r>
                        <a:rPr lang="en-US" dirty="0"/>
                        <a:t>Meek</a:t>
                      </a:r>
                    </a:p>
                  </a:txBody>
                  <a:tcPr>
                    <a:solidFill>
                      <a:schemeClr val="accent6"/>
                    </a:solidFill>
                  </a:tcPr>
                </a:tc>
                <a:tc>
                  <a:txBody>
                    <a:bodyPr/>
                    <a:lstStyle/>
                    <a:p>
                      <a:pPr algn="ctr"/>
                      <a:r>
                        <a:rPr lang="en-US" dirty="0"/>
                        <a:t>Any</a:t>
                      </a:r>
                    </a:p>
                  </a:txBody>
                  <a:tcPr>
                    <a:solidFill>
                      <a:schemeClr val="accent4"/>
                    </a:solidFill>
                  </a:tcPr>
                </a:tc>
                <a:extLst>
                  <a:ext uri="{0D108BD9-81ED-4DB2-BD59-A6C34878D82A}">
                    <a16:rowId xmlns:a16="http://schemas.microsoft.com/office/drawing/2014/main" val="3503784357"/>
                  </a:ext>
                </a:extLst>
              </a:tr>
              <a:tr h="316727">
                <a:tc>
                  <a:txBody>
                    <a:bodyPr/>
                    <a:lstStyle/>
                    <a:p>
                      <a:pPr algn="l"/>
                      <a:r>
                        <a:rPr lang="en-US" dirty="0"/>
                        <a:t>11. Bark</a:t>
                      </a:r>
                    </a:p>
                  </a:txBody>
                  <a:tcPr/>
                </a:tc>
                <a:tc>
                  <a:txBody>
                    <a:bodyPr/>
                    <a:lstStyle/>
                    <a:p>
                      <a:pPr algn="ctr"/>
                      <a:r>
                        <a:rPr lang="en-US" dirty="0"/>
                        <a:t>Very Loud</a:t>
                      </a:r>
                    </a:p>
                  </a:txBody>
                  <a:tcPr>
                    <a:solidFill>
                      <a:schemeClr val="accent2"/>
                    </a:solidFill>
                  </a:tcPr>
                </a:tc>
                <a:tc>
                  <a:txBody>
                    <a:bodyPr/>
                    <a:lstStyle/>
                    <a:p>
                      <a:pPr algn="ctr"/>
                      <a:r>
                        <a:rPr lang="en-US" dirty="0"/>
                        <a:t>Average</a:t>
                      </a:r>
                    </a:p>
                  </a:txBody>
                  <a:tcPr>
                    <a:solidFill>
                      <a:schemeClr val="accent5"/>
                    </a:solidFill>
                  </a:tcPr>
                </a:tc>
                <a:tc>
                  <a:txBody>
                    <a:bodyPr/>
                    <a:lstStyle/>
                    <a:p>
                      <a:pPr algn="ctr"/>
                      <a:r>
                        <a:rPr lang="en-US" dirty="0"/>
                        <a:t>Very Quiet</a:t>
                      </a:r>
                    </a:p>
                  </a:txBody>
                  <a:tcPr>
                    <a:solidFill>
                      <a:schemeClr val="accent6"/>
                    </a:solidFill>
                  </a:tcPr>
                </a:tc>
                <a:tc>
                  <a:txBody>
                    <a:bodyPr/>
                    <a:lstStyle/>
                    <a:p>
                      <a:pPr algn="ctr"/>
                      <a:r>
                        <a:rPr lang="en-US" dirty="0"/>
                        <a:t>Any</a:t>
                      </a:r>
                    </a:p>
                  </a:txBody>
                  <a:tcPr>
                    <a:solidFill>
                      <a:schemeClr val="accent4"/>
                    </a:solidFill>
                  </a:tcPr>
                </a:tc>
                <a:extLst>
                  <a:ext uri="{0D108BD9-81ED-4DB2-BD59-A6C34878D82A}">
                    <a16:rowId xmlns:a16="http://schemas.microsoft.com/office/drawing/2014/main" val="3588077044"/>
                  </a:ext>
                </a:extLst>
              </a:tr>
            </a:tbl>
          </a:graphicData>
        </a:graphic>
      </p:graphicFrame>
      <p:sp>
        <p:nvSpPr>
          <p:cNvPr id="5" name="Oval 4">
            <a:extLst>
              <a:ext uri="{FF2B5EF4-FFF2-40B4-BE49-F238E27FC236}">
                <a16:creationId xmlns:a16="http://schemas.microsoft.com/office/drawing/2014/main" id="{26F40B15-B777-4BC4-B844-B0795ABDC73F}"/>
              </a:ext>
            </a:extLst>
          </p:cNvPr>
          <p:cNvSpPr/>
          <p:nvPr/>
        </p:nvSpPr>
        <p:spPr>
          <a:xfrm>
            <a:off x="5416825" y="1855304"/>
            <a:ext cx="1421297" cy="278296"/>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6" name="Oval 5">
            <a:extLst>
              <a:ext uri="{FF2B5EF4-FFF2-40B4-BE49-F238E27FC236}">
                <a16:creationId xmlns:a16="http://schemas.microsoft.com/office/drawing/2014/main" id="{5B0B5239-2011-4F9A-B2DB-F07C4555E1E2}"/>
              </a:ext>
            </a:extLst>
          </p:cNvPr>
          <p:cNvSpPr/>
          <p:nvPr/>
        </p:nvSpPr>
        <p:spPr>
          <a:xfrm>
            <a:off x="3038060" y="2232991"/>
            <a:ext cx="1421297" cy="278296"/>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pic>
        <p:nvPicPr>
          <p:cNvPr id="7" name="Picture 6">
            <a:extLst>
              <a:ext uri="{FF2B5EF4-FFF2-40B4-BE49-F238E27FC236}">
                <a16:creationId xmlns:a16="http://schemas.microsoft.com/office/drawing/2014/main" id="{B89AA73B-2877-4F86-99CA-A7097EA0EB41}"/>
              </a:ext>
            </a:extLst>
          </p:cNvPr>
          <p:cNvPicPr>
            <a:picLocks noChangeAspect="1"/>
          </p:cNvPicPr>
          <p:nvPr/>
        </p:nvPicPr>
        <p:blipFill>
          <a:blip r:embed="rId2"/>
          <a:stretch>
            <a:fillRect/>
          </a:stretch>
        </p:blipFill>
        <p:spPr>
          <a:xfrm>
            <a:off x="5432665" y="2631947"/>
            <a:ext cx="1432684" cy="292633"/>
          </a:xfrm>
          <a:prstGeom prst="rect">
            <a:avLst/>
          </a:prstGeom>
        </p:spPr>
      </p:pic>
      <p:pic>
        <p:nvPicPr>
          <p:cNvPr id="8" name="Picture 7">
            <a:extLst>
              <a:ext uri="{FF2B5EF4-FFF2-40B4-BE49-F238E27FC236}">
                <a16:creationId xmlns:a16="http://schemas.microsoft.com/office/drawing/2014/main" id="{0972F063-A748-47DE-9854-4ACA6A593B12}"/>
              </a:ext>
            </a:extLst>
          </p:cNvPr>
          <p:cNvPicPr>
            <a:picLocks noChangeAspect="1"/>
          </p:cNvPicPr>
          <p:nvPr/>
        </p:nvPicPr>
        <p:blipFill>
          <a:blip r:embed="rId2"/>
          <a:stretch>
            <a:fillRect/>
          </a:stretch>
        </p:blipFill>
        <p:spPr>
          <a:xfrm>
            <a:off x="3026673" y="3291577"/>
            <a:ext cx="1432684" cy="292633"/>
          </a:xfrm>
          <a:prstGeom prst="rect">
            <a:avLst/>
          </a:prstGeom>
        </p:spPr>
      </p:pic>
      <p:sp>
        <p:nvSpPr>
          <p:cNvPr id="9" name="Oval 8">
            <a:extLst>
              <a:ext uri="{FF2B5EF4-FFF2-40B4-BE49-F238E27FC236}">
                <a16:creationId xmlns:a16="http://schemas.microsoft.com/office/drawing/2014/main" id="{9E51E7D9-7939-4380-9D12-940B41E63CAE}"/>
              </a:ext>
            </a:extLst>
          </p:cNvPr>
          <p:cNvSpPr/>
          <p:nvPr/>
        </p:nvSpPr>
        <p:spPr>
          <a:xfrm>
            <a:off x="3026673" y="2936243"/>
            <a:ext cx="1421297" cy="278296"/>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pic>
        <p:nvPicPr>
          <p:cNvPr id="10" name="Picture 9">
            <a:extLst>
              <a:ext uri="{FF2B5EF4-FFF2-40B4-BE49-F238E27FC236}">
                <a16:creationId xmlns:a16="http://schemas.microsoft.com/office/drawing/2014/main" id="{CBAD5BFB-5291-4E45-AECA-C716756C575B}"/>
              </a:ext>
            </a:extLst>
          </p:cNvPr>
          <p:cNvPicPr>
            <a:picLocks noChangeAspect="1"/>
          </p:cNvPicPr>
          <p:nvPr/>
        </p:nvPicPr>
        <p:blipFill>
          <a:blip r:embed="rId2"/>
          <a:stretch>
            <a:fillRect/>
          </a:stretch>
        </p:blipFill>
        <p:spPr>
          <a:xfrm>
            <a:off x="5405438" y="3683824"/>
            <a:ext cx="1432684" cy="292633"/>
          </a:xfrm>
          <a:prstGeom prst="rect">
            <a:avLst/>
          </a:prstGeom>
        </p:spPr>
      </p:pic>
      <p:sp>
        <p:nvSpPr>
          <p:cNvPr id="11" name="Oval 10">
            <a:extLst>
              <a:ext uri="{FF2B5EF4-FFF2-40B4-BE49-F238E27FC236}">
                <a16:creationId xmlns:a16="http://schemas.microsoft.com/office/drawing/2014/main" id="{BD2CF659-8DFB-4028-AD01-FB897953B839}"/>
              </a:ext>
            </a:extLst>
          </p:cNvPr>
          <p:cNvSpPr/>
          <p:nvPr/>
        </p:nvSpPr>
        <p:spPr>
          <a:xfrm>
            <a:off x="10114720" y="4075043"/>
            <a:ext cx="1421297" cy="278296"/>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sp>
        <p:nvSpPr>
          <p:cNvPr id="12" name="Oval 11">
            <a:extLst>
              <a:ext uri="{FF2B5EF4-FFF2-40B4-BE49-F238E27FC236}">
                <a16:creationId xmlns:a16="http://schemas.microsoft.com/office/drawing/2014/main" id="{71FEAED9-972E-48FF-B436-06EC37D873AC}"/>
              </a:ext>
            </a:extLst>
          </p:cNvPr>
          <p:cNvSpPr/>
          <p:nvPr/>
        </p:nvSpPr>
        <p:spPr>
          <a:xfrm>
            <a:off x="5405438" y="4457405"/>
            <a:ext cx="1421297" cy="278296"/>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pic>
        <p:nvPicPr>
          <p:cNvPr id="13" name="Picture 12">
            <a:extLst>
              <a:ext uri="{FF2B5EF4-FFF2-40B4-BE49-F238E27FC236}">
                <a16:creationId xmlns:a16="http://schemas.microsoft.com/office/drawing/2014/main" id="{EBFB7312-9310-4E8A-9AAF-7EA6590BCFAE}"/>
              </a:ext>
            </a:extLst>
          </p:cNvPr>
          <p:cNvPicPr>
            <a:picLocks noChangeAspect="1"/>
          </p:cNvPicPr>
          <p:nvPr/>
        </p:nvPicPr>
        <p:blipFill>
          <a:blip r:embed="rId2"/>
          <a:stretch>
            <a:fillRect/>
          </a:stretch>
        </p:blipFill>
        <p:spPr>
          <a:xfrm>
            <a:off x="3038060" y="5130453"/>
            <a:ext cx="1432684" cy="292633"/>
          </a:xfrm>
          <a:prstGeom prst="rect">
            <a:avLst/>
          </a:prstGeom>
        </p:spPr>
      </p:pic>
      <p:sp>
        <p:nvSpPr>
          <p:cNvPr id="14" name="Oval 13">
            <a:extLst>
              <a:ext uri="{FF2B5EF4-FFF2-40B4-BE49-F238E27FC236}">
                <a16:creationId xmlns:a16="http://schemas.microsoft.com/office/drawing/2014/main" id="{8867E328-2F43-4162-A456-A8988314C991}"/>
              </a:ext>
            </a:extLst>
          </p:cNvPr>
          <p:cNvSpPr/>
          <p:nvPr/>
        </p:nvSpPr>
        <p:spPr>
          <a:xfrm>
            <a:off x="7776435" y="5577886"/>
            <a:ext cx="1421297" cy="278296"/>
          </a:xfrm>
          <a:prstGeom prst="ellipse">
            <a:avLst/>
          </a:prstGeom>
          <a:noFill/>
          <a:ln w="9525" cap="flat" cmpd="sng" algn="ctr">
            <a:solidFill>
              <a:schemeClr val="dk1"/>
            </a:solidFill>
            <a:prstDash val="solid"/>
            <a:round/>
            <a:headEnd type="none" w="med" len="med"/>
            <a:tailEnd type="none" w="med" len="med"/>
          </a:ln>
        </p:spPr>
        <p:style>
          <a:lnRef idx="0">
            <a:scrgbClr r="0" g="0" b="0"/>
          </a:lnRef>
          <a:fillRef idx="0">
            <a:scrgbClr r="0" g="0" b="0"/>
          </a:fillRef>
          <a:effectRef idx="0">
            <a:scrgbClr r="0" g="0" b="0"/>
          </a:effectRef>
          <a:fontRef idx="minor">
            <a:schemeClr val="dk1"/>
          </a:fontRef>
        </p:style>
        <p:txBody>
          <a:bodyPr rtlCol="0" anchor="ctr"/>
          <a:lstStyle/>
          <a:p>
            <a:pPr algn="ctr"/>
            <a:endParaRPr lang="en-US"/>
          </a:p>
        </p:txBody>
      </p:sp>
      <p:pic>
        <p:nvPicPr>
          <p:cNvPr id="15" name="Picture 14">
            <a:extLst>
              <a:ext uri="{FF2B5EF4-FFF2-40B4-BE49-F238E27FC236}">
                <a16:creationId xmlns:a16="http://schemas.microsoft.com/office/drawing/2014/main" id="{95470231-B096-421F-AD20-95B2822D60CC}"/>
              </a:ext>
            </a:extLst>
          </p:cNvPr>
          <p:cNvPicPr>
            <a:picLocks noChangeAspect="1"/>
          </p:cNvPicPr>
          <p:nvPr/>
        </p:nvPicPr>
        <p:blipFill>
          <a:blip r:embed="rId2"/>
          <a:stretch>
            <a:fillRect/>
          </a:stretch>
        </p:blipFill>
        <p:spPr>
          <a:xfrm>
            <a:off x="5394051" y="5888788"/>
            <a:ext cx="1432684" cy="292633"/>
          </a:xfrm>
          <a:prstGeom prst="rect">
            <a:avLst/>
          </a:prstGeom>
        </p:spPr>
      </p:pic>
    </p:spTree>
    <p:extLst>
      <p:ext uri="{BB962C8B-B14F-4D97-AF65-F5344CB8AC3E}">
        <p14:creationId xmlns:p14="http://schemas.microsoft.com/office/powerpoint/2010/main" val="19498110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144</TotalTime>
  <Words>947</Words>
  <Application>Microsoft Office PowerPoint</Application>
  <PresentationFormat>Widescreen</PresentationFormat>
  <Paragraphs>216</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Calibri Light</vt:lpstr>
      <vt:lpstr>Office Theme</vt:lpstr>
      <vt:lpstr>Breeding Dogs Activity</vt:lpstr>
      <vt:lpstr>Assignment:</vt:lpstr>
      <vt:lpstr>1. Select the traits the offspring will need  Write the desired form of the feature listed below you ideally would like the offspring to have. For features you do not think will affect the breed’s ability to perform the given task, write “any”.</vt:lpstr>
      <vt:lpstr>Questions:</vt:lpstr>
      <vt:lpstr>2. Select the two breeds who have the desired traits Use the chart below to determine which two breeds have the desired traits and would be most appropriate to breed. Write the two breeds you have chosen to mate on your paper. </vt:lpstr>
      <vt:lpstr>Questions:</vt:lpstr>
      <vt:lpstr>3. Determine the traits inherited by the Puppies Use your coin and dog breed chart on slide 5 to determine which trait each pup will inherit. For each feature listed flip the coin. If the coin lands “heads” the puppy will receive the trait from the first chosen breed. If the coin lands “tails” the puppy will receive the trait from the second chosen breed. Do this for all three puppies. </vt:lpstr>
      <vt:lpstr>Question:</vt:lpstr>
      <vt:lpstr>Example Answers #1 This is only one variation of possible answers.</vt:lpstr>
      <vt:lpstr>Example Answer #2 Breed selection is based off answers on slide 11. This is only one variation of possible answers. </vt:lpstr>
      <vt:lpstr>Example Answers #3 Puppy trait inheritance is based off answers on slide 12. This is only one variation of possible answers. </vt:lpstr>
      <vt:lpstr>Question Answers:  (do not look at this slide unless you have answered all the questions)</vt:lpstr>
      <vt:lpstr>Question Answers:  (do not look at this slide unless you have answered all the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Breeding Dogs Activity</dc:title>
  <dc:creator>Katelynn Bullock</dc:creator>
  <cp:lastModifiedBy>Katelynn Bullock</cp:lastModifiedBy>
  <cp:revision>17</cp:revision>
  <dcterms:created xsi:type="dcterms:W3CDTF">2020-04-02T17:50:56Z</dcterms:created>
  <dcterms:modified xsi:type="dcterms:W3CDTF">2020-04-02T20:15:14Z</dcterms:modified>
</cp:coreProperties>
</file>